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media/image24.jpg" ContentType="image/png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notesMasterIdLst>
    <p:notesMasterId r:id="rId42"/>
  </p:notesMasterIdLst>
  <p:sldIdLst>
    <p:sldId id="256" r:id="rId2"/>
    <p:sldId id="257" r:id="rId3"/>
    <p:sldId id="258" r:id="rId4"/>
    <p:sldId id="259" r:id="rId5"/>
    <p:sldId id="260" r:id="rId6"/>
    <p:sldId id="261" r:id="rId7"/>
    <p:sldId id="294" r:id="rId8"/>
    <p:sldId id="263" r:id="rId9"/>
    <p:sldId id="264" r:id="rId10"/>
    <p:sldId id="274" r:id="rId11"/>
    <p:sldId id="265" r:id="rId12"/>
    <p:sldId id="266" r:id="rId13"/>
    <p:sldId id="272" r:id="rId14"/>
    <p:sldId id="268" r:id="rId15"/>
    <p:sldId id="270" r:id="rId16"/>
    <p:sldId id="271" r:id="rId17"/>
    <p:sldId id="296" r:id="rId18"/>
    <p:sldId id="273" r:id="rId19"/>
    <p:sldId id="276" r:id="rId20"/>
    <p:sldId id="297" r:id="rId21"/>
    <p:sldId id="278" r:id="rId22"/>
    <p:sldId id="279" r:id="rId23"/>
    <p:sldId id="280" r:id="rId24"/>
    <p:sldId id="281" r:id="rId25"/>
    <p:sldId id="283" r:id="rId26"/>
    <p:sldId id="298" r:id="rId27"/>
    <p:sldId id="300" r:id="rId28"/>
    <p:sldId id="302" r:id="rId29"/>
    <p:sldId id="284" r:id="rId30"/>
    <p:sldId id="285" r:id="rId31"/>
    <p:sldId id="286" r:id="rId32"/>
    <p:sldId id="287" r:id="rId33"/>
    <p:sldId id="288" r:id="rId34"/>
    <p:sldId id="291" r:id="rId35"/>
    <p:sldId id="289" r:id="rId36"/>
    <p:sldId id="290" r:id="rId37"/>
    <p:sldId id="293" r:id="rId38"/>
    <p:sldId id="295" r:id="rId39"/>
    <p:sldId id="269" r:id="rId40"/>
    <p:sldId id="303" r:id="rId4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854"/>
    <p:restoredTop sz="94681"/>
  </p:normalViewPr>
  <p:slideViewPr>
    <p:cSldViewPr snapToGrid="0">
      <p:cViewPr>
        <p:scale>
          <a:sx n="91" d="100"/>
          <a:sy n="91" d="100"/>
        </p:scale>
        <p:origin x="1936" y="7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C9BDA5-E472-5249-90C6-1C61936364CD}" type="datetimeFigureOut">
              <a:rPr lang="en-US" smtClean="0"/>
              <a:t>8/12/23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96D8FF-698C-6E47-8C4E-02562C51B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7422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Linking genotype to phenotype is a complex problem.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6D8FF-698C-6E47-8C4E-02562C51B1B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5440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6D8FF-698C-6E47-8C4E-02562C51B1B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8591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Filter – good separation, one mode in missense (not damaging 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6D8FF-698C-6E47-8C4E-02562C51B1B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6007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Scale y to have 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6D8FF-698C-6E47-8C4E-02562C51B1B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68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Combine calm1 2 3 identical copy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6D8FF-698C-6E47-8C4E-02562C51B1B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3727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Benign – not supported ref data – shape infer from </a:t>
            </a:r>
            <a:r>
              <a:rPr lang="en-US" dirty="0" err="1"/>
              <a:t>kde</a:t>
            </a:r>
            <a:r>
              <a:rPr lang="en-US" dirty="0"/>
              <a:t>  add grey box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6D8FF-698C-6E47-8C4E-02562C51B1B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6601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Close to end --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6D8FF-698C-6E47-8C4E-02562C51B1B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2656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Assay works better for f200AV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6D8FF-698C-6E47-8C4E-02562C51B1B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788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New version – better performance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6D8FF-698C-6E47-8C4E-02562C51B1BD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21165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Sumo – first 20 disorder region </a:t>
            </a:r>
            <a:r>
              <a:rPr lang="en-US" dirty="0" err="1"/>
              <a:t>wt</a:t>
            </a:r>
            <a:r>
              <a:rPr lang="en-US" dirty="0"/>
              <a:t> 1</a:t>
            </a:r>
          </a:p>
          <a:p>
            <a:r>
              <a:rPr lang="en-US" dirty="0"/>
              <a:t>Good candidate for imputation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6D8FF-698C-6E47-8C4E-02562C51B1BD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9461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 err="1"/>
              <a:t>POPCode</a:t>
            </a:r>
            <a:r>
              <a:rPr lang="en-US" dirty="0"/>
              <a:t> Mutagenesis -&gt; codon randomized variant libraries</a:t>
            </a:r>
          </a:p>
          <a:p>
            <a:pPr marL="228600" indent="-228600">
              <a:buAutoNum type="arabicPeriod"/>
            </a:pPr>
            <a:r>
              <a:rPr lang="en-US" dirty="0"/>
              <a:t>Subsequently, transfer the entry libraries to expression vector to enable yeast expression</a:t>
            </a:r>
          </a:p>
          <a:p>
            <a:pPr marL="228600" indent="-228600">
              <a:buAutoNum type="arabicPeriod"/>
            </a:pPr>
            <a:r>
              <a:rPr lang="en-US" dirty="0"/>
              <a:t>Then, we used complementation assays for the selection</a:t>
            </a:r>
          </a:p>
          <a:p>
            <a:pPr marL="228600" indent="-228600">
              <a:buAutoNum type="arabicPeriod"/>
            </a:pPr>
            <a:r>
              <a:rPr lang="en-US" dirty="0"/>
              <a:t>Tileseq/</a:t>
            </a:r>
            <a:r>
              <a:rPr lang="en-US" dirty="0" err="1"/>
              <a:t>barseq</a:t>
            </a:r>
            <a:r>
              <a:rPr lang="en-US" dirty="0"/>
              <a:t> strategy can be used for reading out the effects of selection</a:t>
            </a:r>
          </a:p>
          <a:p>
            <a:pPr marL="228600" indent="-228600">
              <a:buAutoNum type="arabicPeriod"/>
            </a:pPr>
            <a:r>
              <a:rPr lang="en-US" dirty="0"/>
              <a:t>Imputation/ regularization can be use downstream computational analysis</a:t>
            </a:r>
          </a:p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6D8FF-698C-6E47-8C4E-02562C51B1B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4708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Low coverage – mutagenesis lower efficiency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6D8FF-698C-6E47-8C4E-02562C51B1B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2583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Good separation</a:t>
            </a:r>
          </a:p>
          <a:p>
            <a:r>
              <a:rPr lang="en-US" dirty="0"/>
              <a:t>Freq = , -4.3 , line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6D8FF-698C-6E47-8C4E-02562C51B1B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0626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Filtering issue, measurement error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6D8FF-698C-6E47-8C4E-02562C51B1B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4358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Bootstrapping in new – more accurate , more pessimistic error regularization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6D8FF-698C-6E47-8C4E-02562C51B1B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1945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Less correlation for nonsense – higher se</a:t>
            </a:r>
          </a:p>
          <a:p>
            <a:r>
              <a:rPr lang="en-US" dirty="0"/>
              <a:t>Few codon changes -- filter out , less information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6D8FF-698C-6E47-8C4E-02562C51B1B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134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 20 – disorder , score – high, synonymous like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6D8FF-698C-6E47-8C4E-02562C51B1B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1885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Anti correlation –better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6D8FF-698C-6E47-8C4E-02562C51B1B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466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30ED0-CAB4-9244-817C-C732A05E4C2B}" type="datetimeFigureOut">
              <a:rPr lang="en-US" smtClean="0"/>
              <a:t>8/12/23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B2F90-B0C5-D448-9AD2-15C4FF573F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6993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30ED0-CAB4-9244-817C-C732A05E4C2B}" type="datetimeFigureOut">
              <a:rPr lang="en-US" smtClean="0"/>
              <a:t>8/12/23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B2F90-B0C5-D448-9AD2-15C4FF573F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6017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30ED0-CAB4-9244-817C-C732A05E4C2B}" type="datetimeFigureOut">
              <a:rPr lang="en-US" smtClean="0"/>
              <a:t>8/12/23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B2F90-B0C5-D448-9AD2-15C4FF573F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5746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30ED0-CAB4-9244-817C-C732A05E4C2B}" type="datetimeFigureOut">
              <a:rPr lang="en-US" smtClean="0"/>
              <a:t>8/12/23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B2F90-B0C5-D448-9AD2-15C4FF573F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2355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30ED0-CAB4-9244-817C-C732A05E4C2B}" type="datetimeFigureOut">
              <a:rPr lang="en-US" smtClean="0"/>
              <a:t>8/12/23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B2F90-B0C5-D448-9AD2-15C4FF573F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3218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30ED0-CAB4-9244-817C-C732A05E4C2B}" type="datetimeFigureOut">
              <a:rPr lang="en-US" smtClean="0"/>
              <a:t>8/12/23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B2F90-B0C5-D448-9AD2-15C4FF573F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2571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30ED0-CAB4-9244-817C-C732A05E4C2B}" type="datetimeFigureOut">
              <a:rPr lang="en-US" smtClean="0"/>
              <a:t>8/12/23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B2F90-B0C5-D448-9AD2-15C4FF573F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6108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30ED0-CAB4-9244-817C-C732A05E4C2B}" type="datetimeFigureOut">
              <a:rPr lang="en-US" smtClean="0"/>
              <a:t>8/12/23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B2F90-B0C5-D448-9AD2-15C4FF573F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8534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30ED0-CAB4-9244-817C-C732A05E4C2B}" type="datetimeFigureOut">
              <a:rPr lang="en-US" smtClean="0"/>
              <a:t>8/12/23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B2F90-B0C5-D448-9AD2-15C4FF573F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8596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30ED0-CAB4-9244-817C-C732A05E4C2B}" type="datetimeFigureOut">
              <a:rPr lang="en-US" smtClean="0"/>
              <a:t>8/12/23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B2F90-B0C5-D448-9AD2-15C4FF573F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9215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30ED0-CAB4-9244-817C-C732A05E4C2B}" type="datetimeFigureOut">
              <a:rPr lang="en-US" smtClean="0"/>
              <a:t>8/12/23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B2F90-B0C5-D448-9AD2-15C4FF573F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1120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230ED0-CAB4-9244-817C-C732A05E4C2B}" type="datetimeFigureOut">
              <a:rPr lang="en-US" smtClean="0"/>
              <a:t>8/12/23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5B2F90-B0C5-D448-9AD2-15C4FF573F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1845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10" Type="http://schemas.openxmlformats.org/officeDocument/2006/relationships/image" Target="../media/image58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60.png"/><Relationship Id="rId7" Type="http://schemas.openxmlformats.org/officeDocument/2006/relationships/image" Target="../media/image56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Relationship Id="rId9" Type="http://schemas.openxmlformats.org/officeDocument/2006/relationships/image" Target="../media/image6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emf"/><Relationship Id="rId2" Type="http://schemas.openxmlformats.org/officeDocument/2006/relationships/image" Target="../media/image68.e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emf"/><Relationship Id="rId2" Type="http://schemas.openxmlformats.org/officeDocument/2006/relationships/image" Target="../media/image70.e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emf"/><Relationship Id="rId2" Type="http://schemas.openxmlformats.org/officeDocument/2006/relationships/image" Target="../media/image74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.emf"/><Relationship Id="rId4" Type="http://schemas.openxmlformats.org/officeDocument/2006/relationships/image" Target="../media/image76.em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AA790B-0C2F-C15B-93DA-55349B206A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8664" y="669925"/>
            <a:ext cx="10914672" cy="2387600"/>
          </a:xfrm>
        </p:spPr>
        <p:txBody>
          <a:bodyPr>
            <a:normAutofit/>
          </a:bodyPr>
          <a:lstStyle/>
          <a:p>
            <a:r>
              <a:rPr lang="en-US" sz="4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Systematic Analysis of Variant Effect Maps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3BDAA53-A63E-3F17-EBF6-F32E703F18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429000"/>
            <a:ext cx="9144000" cy="1655762"/>
          </a:xfrm>
        </p:spPr>
        <p:txBody>
          <a:bodyPr>
            <a:normAutofit lnSpcReduction="10000"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BCB330 Final Presentation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Bilin Nong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Supervisors: Jochen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Weile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&amp; Fritz Roth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@ the Roth Lab</a:t>
            </a:r>
          </a:p>
        </p:txBody>
      </p:sp>
    </p:spTree>
    <p:extLst>
      <p:ext uri="{BB962C8B-B14F-4D97-AF65-F5344CB8AC3E}">
        <p14:creationId xmlns:p14="http://schemas.microsoft.com/office/powerpoint/2010/main" val="8310455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8100C5E3-8426-945B-EBE8-2378ACEAA4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5006" y="1018779"/>
            <a:ext cx="11921988" cy="4820442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BE7D9C-E406-1B39-5A52-6B667EA61C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388962" cy="1325563"/>
          </a:xfrm>
        </p:spPr>
        <p:txBody>
          <a:bodyPr>
            <a:normAutofit/>
          </a:bodyPr>
          <a:lstStyle/>
          <a:p>
            <a:pPr algn="ctr"/>
            <a:r>
              <a:rPr lang="en-US" sz="3000" b="1" dirty="0">
                <a:solidFill>
                  <a:prstClr val="black"/>
                </a:solidFill>
                <a:latin typeface="Arial" panose="020B0604020202020204"/>
              </a:rPr>
              <a:t>Good separation between nonsense &amp; Synonymous Variants</a:t>
            </a:r>
            <a:endParaRPr lang="en-US" sz="3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0E0D73-9A82-ABA5-0289-635F538F22EB}"/>
              </a:ext>
            </a:extLst>
          </p:cNvPr>
          <p:cNvSpPr txBox="1"/>
          <p:nvPr/>
        </p:nvSpPr>
        <p:spPr>
          <a:xfrm>
            <a:off x="3112021" y="5639166"/>
            <a:ext cx="8659743" cy="40011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000" dirty="0"/>
              <a:t>Nonsense mode has </a:t>
            </a:r>
            <a:r>
              <a:rPr lang="en-US" sz="2000" b="1" dirty="0">
                <a:solidFill>
                  <a:srgbClr val="FF0000"/>
                </a:solidFill>
              </a:rPr>
              <a:t>higher</a:t>
            </a:r>
            <a:r>
              <a:rPr lang="en-US" sz="2000" dirty="0"/>
              <a:t> enrichment values than the missense variants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451533-A882-B6CA-108C-20B7262389CB}"/>
              </a:ext>
            </a:extLst>
          </p:cNvPr>
          <p:cNvSpPr txBox="1"/>
          <p:nvPr/>
        </p:nvSpPr>
        <p:spPr>
          <a:xfrm>
            <a:off x="3112021" y="6039276"/>
            <a:ext cx="47482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Filtering Issues/ Measurement Error</a:t>
            </a:r>
          </a:p>
        </p:txBody>
      </p:sp>
    </p:spTree>
    <p:extLst>
      <p:ext uri="{BB962C8B-B14F-4D97-AF65-F5344CB8AC3E}">
        <p14:creationId xmlns:p14="http://schemas.microsoft.com/office/powerpoint/2010/main" val="13671866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E7D9C-E406-1B39-5A52-6B667EA61C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086" y="0"/>
            <a:ext cx="11798148" cy="1325563"/>
          </a:xfrm>
        </p:spPr>
        <p:txBody>
          <a:bodyPr>
            <a:normAutofit/>
          </a:bodyPr>
          <a:lstStyle/>
          <a:p>
            <a:pPr algn="ctr"/>
            <a:r>
              <a:rPr lang="en-US" sz="3000" b="1" dirty="0"/>
              <a:t>2023 version fitness Scores has </a:t>
            </a:r>
            <a:r>
              <a:rPr lang="en-US" sz="3000" b="1" dirty="0">
                <a:solidFill>
                  <a:srgbClr val="FF0000"/>
                </a:solidFill>
              </a:rPr>
              <a:t>higher SE </a:t>
            </a:r>
            <a:r>
              <a:rPr lang="en-US" sz="3000" b="1" dirty="0"/>
              <a:t>than the Old Scores </a:t>
            </a:r>
          </a:p>
        </p:txBody>
      </p:sp>
      <p:pic>
        <p:nvPicPr>
          <p:cNvPr id="8" name="Content Placeholder 7" descr="A graph of different types of numbers&#10;&#10;Description automatically generated with medium confidence">
            <a:extLst>
              <a:ext uri="{FF2B5EF4-FFF2-40B4-BE49-F238E27FC236}">
                <a16:creationId xmlns:a16="http://schemas.microsoft.com/office/drawing/2014/main" id="{5BCC9940-A9A4-87CD-92A3-77A285175C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16612"/>
          <a:stretch/>
        </p:blipFill>
        <p:spPr>
          <a:xfrm>
            <a:off x="205648" y="948334"/>
            <a:ext cx="7884674" cy="5909666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8A7F337-42B6-1BCF-6F76-7161131FB3DA}"/>
              </a:ext>
            </a:extLst>
          </p:cNvPr>
          <p:cNvSpPr txBox="1"/>
          <p:nvPr/>
        </p:nvSpPr>
        <p:spPr>
          <a:xfrm>
            <a:off x="8090323" y="1233888"/>
            <a:ext cx="381891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Possible Reasons:</a:t>
            </a:r>
          </a:p>
          <a:p>
            <a:pPr marL="342900" indent="-342900">
              <a:buAutoNum type="arabicPeriod"/>
            </a:pPr>
            <a:r>
              <a:rPr lang="en-US" sz="2500" dirty="0"/>
              <a:t>Bootstrapping in new pipelines</a:t>
            </a:r>
          </a:p>
          <a:p>
            <a:pPr marL="342900" indent="-342900">
              <a:buAutoNum type="arabicPeriod"/>
            </a:pPr>
            <a:r>
              <a:rPr lang="en-US" sz="2500" dirty="0"/>
              <a:t>More accurate &amp; Pessimistic error Regularization</a:t>
            </a:r>
          </a:p>
          <a:p>
            <a:pPr marL="342900" indent="-342900"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1998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E7D9C-E406-1B39-5A52-6B667EA61C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85707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000" b="1" dirty="0">
                <a:solidFill>
                  <a:prstClr val="black"/>
                </a:solidFill>
                <a:latin typeface="Arial" panose="020B0604020202020204"/>
              </a:rPr>
              <a:t>High Correlation between New &amp; Old Scores</a:t>
            </a:r>
            <a:endParaRPr lang="en-US" sz="3000" dirty="0"/>
          </a:p>
        </p:txBody>
      </p:sp>
      <p:pic>
        <p:nvPicPr>
          <p:cNvPr id="6" name="Content Placeholder 5" descr="A graph of different numbers and a number of numbers&#10;&#10;Description automatically generated with medium confidence">
            <a:extLst>
              <a:ext uri="{FF2B5EF4-FFF2-40B4-BE49-F238E27FC236}">
                <a16:creationId xmlns:a16="http://schemas.microsoft.com/office/drawing/2014/main" id="{44A641E5-4301-2669-70ED-9FB55CFD4B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b="7527"/>
          <a:stretch/>
        </p:blipFill>
        <p:spPr>
          <a:xfrm>
            <a:off x="0" y="991986"/>
            <a:ext cx="8338981" cy="5783497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62B40CC-EEEB-B732-203A-15AF9EC1789F}"/>
              </a:ext>
            </a:extLst>
          </p:cNvPr>
          <p:cNvSpPr txBox="1"/>
          <p:nvPr/>
        </p:nvSpPr>
        <p:spPr>
          <a:xfrm>
            <a:off x="3450162" y="5589015"/>
            <a:ext cx="201185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rgbClr val="FF0000"/>
                </a:solidFill>
              </a:rPr>
              <a:t>Lower correlation for nonsense variants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1F33326-83B2-2C2D-1441-B418FDDB7A24}"/>
              </a:ext>
            </a:extLst>
          </p:cNvPr>
          <p:cNvSpPr/>
          <p:nvPr/>
        </p:nvSpPr>
        <p:spPr>
          <a:xfrm>
            <a:off x="3084576" y="1499616"/>
            <a:ext cx="743712" cy="329184"/>
          </a:xfrm>
          <a:prstGeom prst="rect">
            <a:avLst/>
          </a:prstGeom>
          <a:noFill/>
          <a:ln w="41275" cap="flat" cmpd="sng" algn="ctr">
            <a:solidFill>
              <a:srgbClr val="FF0000">
                <a:alpha val="48000"/>
              </a:srgb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 b="1" spc="5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pic>
        <p:nvPicPr>
          <p:cNvPr id="9" name="Picture 8" descr="A graph with red and green dots&#10;&#10;Description automatically generated">
            <a:extLst>
              <a:ext uri="{FF2B5EF4-FFF2-40B4-BE49-F238E27FC236}">
                <a16:creationId xmlns:a16="http://schemas.microsoft.com/office/drawing/2014/main" id="{3D84754F-BAD8-76E9-2CFA-F1CFDF10DD6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7461"/>
          <a:stretch/>
        </p:blipFill>
        <p:spPr>
          <a:xfrm>
            <a:off x="6340441" y="2317549"/>
            <a:ext cx="5448702" cy="4321874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972582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8FA3D1-9CB2-BD5F-3D7B-E88F6081FF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graph showing a line graph&#10;&#10;Description automatically generated">
            <a:extLst>
              <a:ext uri="{FF2B5EF4-FFF2-40B4-BE49-F238E27FC236}">
                <a16:creationId xmlns:a16="http://schemas.microsoft.com/office/drawing/2014/main" id="{F2F44015-DF38-6B32-3031-195DCBB45A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961322" y="500030"/>
            <a:ext cx="8385865" cy="6289398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02FD5EA-CA7F-31EE-EC2D-4406A690B32E}"/>
              </a:ext>
            </a:extLst>
          </p:cNvPr>
          <p:cNvSpPr/>
          <p:nvPr/>
        </p:nvSpPr>
        <p:spPr>
          <a:xfrm>
            <a:off x="2645447" y="825910"/>
            <a:ext cx="1425108" cy="5532060"/>
          </a:xfrm>
          <a:prstGeom prst="rect">
            <a:avLst/>
          </a:prstGeom>
          <a:noFill/>
          <a:ln w="41275" cap="flat" cmpd="sng" algn="ctr">
            <a:solidFill>
              <a:schemeClr val="accent2">
                <a:alpha val="6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 b="1" spc="5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4CE5DB39-9062-C78D-AE68-42C5E4B28314}"/>
              </a:ext>
            </a:extLst>
          </p:cNvPr>
          <p:cNvCxnSpPr>
            <a:cxnSpLocks/>
          </p:cNvCxnSpPr>
          <p:nvPr/>
        </p:nvCxnSpPr>
        <p:spPr>
          <a:xfrm flipH="1" flipV="1">
            <a:off x="4230424" y="4446344"/>
            <a:ext cx="739782" cy="346882"/>
          </a:xfrm>
          <a:prstGeom prst="straightConnector1">
            <a:avLst/>
          </a:prstGeom>
          <a:ln w="38100">
            <a:solidFill>
              <a:schemeClr val="accent2">
                <a:alpha val="64678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843A9D4-4C67-D2A7-FE2B-FCB0662ADA1D}"/>
              </a:ext>
            </a:extLst>
          </p:cNvPr>
          <p:cNvSpPr txBox="1"/>
          <p:nvPr/>
        </p:nvSpPr>
        <p:spPr>
          <a:xfrm>
            <a:off x="4419602" y="4793226"/>
            <a:ext cx="4916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Disorder Region of SUMO1 (synonymous like) </a:t>
            </a:r>
          </a:p>
        </p:txBody>
      </p:sp>
    </p:spTree>
    <p:extLst>
      <p:ext uri="{BB962C8B-B14F-4D97-AF65-F5344CB8AC3E}">
        <p14:creationId xmlns:p14="http://schemas.microsoft.com/office/powerpoint/2010/main" val="21197388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E7D9C-E406-1B39-5A52-6B667EA61C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87855" y="2123"/>
            <a:ext cx="13415682" cy="1325563"/>
          </a:xfrm>
        </p:spPr>
        <p:txBody>
          <a:bodyPr>
            <a:noAutofit/>
          </a:bodyPr>
          <a:lstStyle/>
          <a:p>
            <a:pPr algn="ctr"/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Anti-Correlation between fitness scores and VARITY_R Score</a:t>
            </a:r>
            <a:endParaRPr lang="en-US" sz="3000" dirty="0"/>
          </a:p>
        </p:txBody>
      </p:sp>
      <p:pic>
        <p:nvPicPr>
          <p:cNvPr id="6" name="Content Placeholder 5" descr="A graph showing a line graph&#10;&#10;Description automatically generated">
            <a:extLst>
              <a:ext uri="{FF2B5EF4-FFF2-40B4-BE49-F238E27FC236}">
                <a16:creationId xmlns:a16="http://schemas.microsoft.com/office/drawing/2014/main" id="{C1179769-4DEF-5FDE-45F9-94FE2FD9A8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60794" y="919291"/>
            <a:ext cx="7659838" cy="5744879"/>
          </a:xfrm>
        </p:spPr>
      </p:pic>
      <p:sp>
        <p:nvSpPr>
          <p:cNvPr id="11" name="Round Diagonal Corner Rectangle 10">
            <a:extLst>
              <a:ext uri="{FF2B5EF4-FFF2-40B4-BE49-F238E27FC236}">
                <a16:creationId xmlns:a16="http://schemas.microsoft.com/office/drawing/2014/main" id="{14D815CB-7CD2-29A4-9485-08AB9BD62B55}"/>
              </a:ext>
            </a:extLst>
          </p:cNvPr>
          <p:cNvSpPr/>
          <p:nvPr/>
        </p:nvSpPr>
        <p:spPr>
          <a:xfrm>
            <a:off x="297572" y="1327686"/>
            <a:ext cx="2199861" cy="2101314"/>
          </a:xfrm>
          <a:prstGeom prst="round2Diag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51F9A9D-13F3-3BFF-CAD4-9C568655ECCF}"/>
              </a:ext>
            </a:extLst>
          </p:cNvPr>
          <p:cNvSpPr txBox="1"/>
          <p:nvPr/>
        </p:nvSpPr>
        <p:spPr>
          <a:xfrm>
            <a:off x="360933" y="1674674"/>
            <a:ext cx="207313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VARITY: produce a probability of pathogenicity (scale oppositely to fitness)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2017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E7D9C-E406-1B39-5A52-6B667EA61C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593" y="-134689"/>
            <a:ext cx="11901407" cy="1325563"/>
          </a:xfrm>
        </p:spPr>
        <p:txBody>
          <a:bodyPr>
            <a:noAutofit/>
          </a:bodyPr>
          <a:lstStyle/>
          <a:p>
            <a:pPr algn="ctr"/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Anti-Correlation between fitness scores and VARITY_ER Score</a:t>
            </a:r>
            <a:endParaRPr lang="en-US" sz="3000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1179769-4DEF-5FDE-45F9-94FE2FD9A8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/>
        </p:blipFill>
        <p:spPr>
          <a:xfrm>
            <a:off x="2343962" y="888013"/>
            <a:ext cx="7794667" cy="5846001"/>
          </a:xfrm>
        </p:spPr>
      </p:pic>
    </p:spTree>
    <p:extLst>
      <p:ext uri="{BB962C8B-B14F-4D97-AF65-F5344CB8AC3E}">
        <p14:creationId xmlns:p14="http://schemas.microsoft.com/office/powerpoint/2010/main" val="13489111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517633-9510-EAB5-B123-1B368714B5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SUMO1: 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02832B-A056-8FAE-82E6-CC88DC5FFA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New pipelines &amp; Old pipelines performed similar</a:t>
            </a:r>
          </a:p>
          <a:p>
            <a:endParaRPr lang="en-US" dirty="0"/>
          </a:p>
          <a:p>
            <a:r>
              <a:rPr lang="en-US" dirty="0"/>
              <a:t>The New pipelines used more info on generating the error estimates -&gt; Accurate Error Estimation</a:t>
            </a:r>
          </a:p>
        </p:txBody>
      </p:sp>
    </p:spTree>
    <p:extLst>
      <p:ext uri="{BB962C8B-B14F-4D97-AF65-F5344CB8AC3E}">
        <p14:creationId xmlns:p14="http://schemas.microsoft.com/office/powerpoint/2010/main" val="15709285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F57593-2F8B-3BEA-6A6E-1C785CCB9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542054" y="-1984996"/>
            <a:ext cx="10976415" cy="4075232"/>
          </a:xfrm>
        </p:spPr>
        <p:txBody>
          <a:bodyPr>
            <a:normAutofit/>
          </a:bodyPr>
          <a:lstStyle/>
          <a:p>
            <a:pPr algn="ctr"/>
            <a:r>
              <a:rPr lang="en-US" sz="5000" b="1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CALM1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521EBD-F49F-75FD-E577-C158E8A10A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2090236"/>
            <a:ext cx="10515600" cy="4226158"/>
          </a:xfrm>
        </p:spPr>
        <p:txBody>
          <a:bodyPr>
            <a:normAutofit fontScale="92500" lnSpcReduction="10000"/>
          </a:bodyPr>
          <a:lstStyle/>
          <a:p>
            <a:pPr marL="457200" indent="-457200">
              <a:buAutoNum type="arabicPeriod"/>
            </a:pPr>
            <a:r>
              <a:rPr lang="en-US" sz="3000" dirty="0"/>
              <a:t>QC Results</a:t>
            </a:r>
          </a:p>
          <a:p>
            <a:pPr marL="457200" indent="-457200">
              <a:buAutoNum type="arabicPeriod"/>
            </a:pPr>
            <a:endParaRPr lang="en-US" sz="3000" dirty="0"/>
          </a:p>
          <a:p>
            <a:pPr marL="457200" indent="-457200">
              <a:buAutoNum type="arabicPeriod"/>
            </a:pPr>
            <a:r>
              <a:rPr lang="en-US" sz="3000" dirty="0"/>
              <a:t>Correlation between New Scores &amp; Old Scores</a:t>
            </a:r>
          </a:p>
          <a:p>
            <a:pPr marL="457200" indent="-457200">
              <a:buAutoNum type="arabicPeriod"/>
            </a:pPr>
            <a:endParaRPr lang="en-US" sz="3000" dirty="0"/>
          </a:p>
          <a:p>
            <a:pPr marL="457200" indent="-457200">
              <a:buAutoNum type="arabicPeriod"/>
            </a:pPr>
            <a:r>
              <a:rPr lang="en-US" sz="3000" dirty="0"/>
              <a:t>PRC</a:t>
            </a:r>
          </a:p>
          <a:p>
            <a:pPr marL="457200" indent="-457200">
              <a:buAutoNum type="arabicPeriod"/>
            </a:pPr>
            <a:endParaRPr lang="en-US" sz="3000" dirty="0"/>
          </a:p>
          <a:p>
            <a:pPr marL="457200" indent="-457200">
              <a:buAutoNum type="arabicPeriod"/>
            </a:pPr>
            <a:r>
              <a:rPr lang="en-US" sz="3000" dirty="0"/>
              <a:t>LLR of Pathogenicity</a:t>
            </a:r>
          </a:p>
          <a:p>
            <a:pPr marL="457200" indent="-457200">
              <a:buAutoNum type="arabicPeriod"/>
            </a:pPr>
            <a:endParaRPr lang="en-US" sz="3000" dirty="0"/>
          </a:p>
          <a:p>
            <a:pPr marL="457200" indent="-457200">
              <a:buAutoNum type="arabicPeriod"/>
            </a:pPr>
            <a:r>
              <a:rPr lang="en-US" sz="3000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2213542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graph&#10;&#10;Description automatically generated">
            <a:extLst>
              <a:ext uri="{FF2B5EF4-FFF2-40B4-BE49-F238E27FC236}">
                <a16:creationId xmlns:a16="http://schemas.microsoft.com/office/drawing/2014/main" id="{413870B6-1CC9-2EDF-70E2-65100E3DD1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97" t="49225" r="72354" b="1"/>
          <a:stretch/>
        </p:blipFill>
        <p:spPr>
          <a:xfrm>
            <a:off x="9068080" y="1244207"/>
            <a:ext cx="2056718" cy="348079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A679FD6-91E4-2ABF-939C-A4BF90872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133" y="0"/>
            <a:ext cx="10903226" cy="1494206"/>
          </a:xfrm>
        </p:spPr>
        <p:txBody>
          <a:bodyPr>
            <a:normAutofit/>
          </a:bodyPr>
          <a:lstStyle/>
          <a:p>
            <a:r>
              <a:rPr lang="en-US" sz="3500" b="1" dirty="0"/>
              <a:t>Low Coverage</a:t>
            </a:r>
          </a:p>
        </p:txBody>
      </p:sp>
      <p:pic>
        <p:nvPicPr>
          <p:cNvPr id="5" name="Content Placeholder 4" descr="A screenshot of a graph&#10;&#10;Description automatically generated">
            <a:extLst>
              <a:ext uri="{FF2B5EF4-FFF2-40B4-BE49-F238E27FC236}">
                <a16:creationId xmlns:a16="http://schemas.microsoft.com/office/drawing/2014/main" id="{E26531B9-C726-9747-F3E8-C24F2A62D6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434" b="52143"/>
          <a:stretch/>
        </p:blipFill>
        <p:spPr>
          <a:xfrm>
            <a:off x="518133" y="1201271"/>
            <a:ext cx="8666204" cy="3533318"/>
          </a:xfrm>
        </p:spPr>
      </p:pic>
      <p:pic>
        <p:nvPicPr>
          <p:cNvPr id="4" name="Picture 3" descr="A screenshot of a graph&#10;&#10;Description automatically generated">
            <a:extLst>
              <a:ext uri="{FF2B5EF4-FFF2-40B4-BE49-F238E27FC236}">
                <a16:creationId xmlns:a16="http://schemas.microsoft.com/office/drawing/2014/main" id="{AD92C044-E300-08DB-7469-63B28277F5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305" t="48498" r="47987" b="26591"/>
          <a:stretch/>
        </p:blipFill>
        <p:spPr>
          <a:xfrm>
            <a:off x="264463" y="4440697"/>
            <a:ext cx="2743200" cy="234581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AD19EFD-3E6E-AA61-2D58-247B4D74F621}"/>
              </a:ext>
            </a:extLst>
          </p:cNvPr>
          <p:cNvSpPr/>
          <p:nvPr/>
        </p:nvSpPr>
        <p:spPr>
          <a:xfrm>
            <a:off x="337829" y="4482596"/>
            <a:ext cx="1311678" cy="1174133"/>
          </a:xfrm>
          <a:prstGeom prst="rect">
            <a:avLst/>
          </a:prstGeom>
          <a:noFill/>
          <a:ln w="41275" cap="flat" cmpd="sng" algn="ctr">
            <a:solidFill>
              <a:schemeClr val="accent2">
                <a:alpha val="6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 b="1" spc="5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702459-2E88-CC93-D7DA-4B4A287E02EE}"/>
              </a:ext>
            </a:extLst>
          </p:cNvPr>
          <p:cNvSpPr txBox="1"/>
          <p:nvPr/>
        </p:nvSpPr>
        <p:spPr>
          <a:xfrm>
            <a:off x="337829" y="411326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Filtered out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CF6BD1-FFF7-F9F0-B83B-FB2D80FEF8CB}"/>
              </a:ext>
            </a:extLst>
          </p:cNvPr>
          <p:cNvSpPr txBox="1"/>
          <p:nvPr/>
        </p:nvSpPr>
        <p:spPr>
          <a:xfrm>
            <a:off x="3385829" y="5136552"/>
            <a:ext cx="737181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solidFill>
                  <a:schemeClr val="accent2"/>
                </a:solidFill>
              </a:rPr>
              <a:t>Possible Reason: Low efficiency of mutagenesis</a:t>
            </a:r>
          </a:p>
        </p:txBody>
      </p:sp>
    </p:spTree>
    <p:extLst>
      <p:ext uri="{BB962C8B-B14F-4D97-AF65-F5344CB8AC3E}">
        <p14:creationId xmlns:p14="http://schemas.microsoft.com/office/powerpoint/2010/main" val="39788418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679FD6-91E4-2ABF-939C-A4BF90872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b="1" dirty="0"/>
              <a:t>~ 2/3 of Variants were filtered out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43CDDDC-D77C-EAC4-38F0-BCFCD43138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2854" y="1485162"/>
            <a:ext cx="6227215" cy="4811940"/>
          </a:xfrm>
        </p:spPr>
      </p:pic>
      <p:pic>
        <p:nvPicPr>
          <p:cNvPr id="11" name="Picture 10" descr="A graph of green and red dots&#10;&#10;Description automatically generated">
            <a:extLst>
              <a:ext uri="{FF2B5EF4-FFF2-40B4-BE49-F238E27FC236}">
                <a16:creationId xmlns:a16="http://schemas.microsoft.com/office/drawing/2014/main" id="{94773C05-D3D2-0500-24C5-E953EE21F0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9283" y="1943717"/>
            <a:ext cx="5868328" cy="3855417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9ABBF78-CB23-B773-7158-8C6946E2C464}"/>
              </a:ext>
            </a:extLst>
          </p:cNvPr>
          <p:cNvCxnSpPr/>
          <p:nvPr/>
        </p:nvCxnSpPr>
        <p:spPr>
          <a:xfrm>
            <a:off x="7419320" y="1690688"/>
            <a:ext cx="0" cy="3624549"/>
          </a:xfrm>
          <a:prstGeom prst="line">
            <a:avLst/>
          </a:prstGeom>
          <a:ln w="44450">
            <a:solidFill>
              <a:srgbClr val="00B0F0">
                <a:alpha val="33000"/>
              </a:srgb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8E63BF82-05F6-8DB0-BAD0-9D4918F47453}"/>
              </a:ext>
            </a:extLst>
          </p:cNvPr>
          <p:cNvSpPr txBox="1"/>
          <p:nvPr/>
        </p:nvSpPr>
        <p:spPr>
          <a:xfrm>
            <a:off x="6989014" y="5301533"/>
            <a:ext cx="11116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~ -4.3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45ED282-1DBD-1A6B-4EDE-0B5535019CB1}"/>
                  </a:ext>
                </a:extLst>
              </p:cNvPr>
              <p:cNvSpPr txBox="1"/>
              <p:nvPr/>
            </p:nvSpPr>
            <p:spPr>
              <a:xfrm>
                <a:off x="7419320" y="5757320"/>
                <a:ext cx="6301162" cy="4770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50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5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sz="25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p>
                      </m:sSup>
                      <m:r>
                        <a:rPr lang="en-US" sz="250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sz="25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5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sz="25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−4.3</m:t>
                          </m:r>
                        </m:sup>
                      </m:sSup>
                      <m:r>
                        <a:rPr lang="en-US" sz="25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≈100</m:t>
                      </m:r>
                    </m:oMath>
                  </m:oMathPara>
                </a14:m>
                <a:endParaRPr lang="en-US" sz="25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45ED282-1DBD-1A6B-4EDE-0B5535019C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9320" y="5757320"/>
                <a:ext cx="6301162" cy="477054"/>
              </a:xfrm>
              <a:prstGeom prst="rect">
                <a:avLst/>
              </a:prstGeom>
              <a:blipFill>
                <a:blip r:embed="rId4"/>
                <a:stretch>
                  <a:fillRect b="-205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28163686-BC43-8407-8F8E-7A78C36F6C81}"/>
              </a:ext>
            </a:extLst>
          </p:cNvPr>
          <p:cNvSpPr txBox="1"/>
          <p:nvPr/>
        </p:nvSpPr>
        <p:spPr>
          <a:xfrm>
            <a:off x="6059261" y="5757320"/>
            <a:ext cx="360381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solidFill>
                  <a:srgbClr val="00B0F0"/>
                </a:solidFill>
              </a:rPr>
              <a:t>Minimum read count:</a:t>
            </a:r>
          </a:p>
        </p:txBody>
      </p:sp>
    </p:spTree>
    <p:extLst>
      <p:ext uri="{BB962C8B-B14F-4D97-AF65-F5344CB8AC3E}">
        <p14:creationId xmlns:p14="http://schemas.microsoft.com/office/powerpoint/2010/main" val="9099885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A76E7-1DDC-8341-E582-F3FB95AB22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Outlines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DCFA59-94C2-6C4C-8532-E83576C8BA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rmAutofit/>
          </a:bodyPr>
          <a:lstStyle/>
          <a:p>
            <a:pPr>
              <a:buClr>
                <a:schemeClr val="accent4"/>
              </a:buClr>
              <a:buFont typeface="Wingdings" pitchFamily="2" charset="2"/>
              <a:buChar char="§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  <a:p>
            <a:pPr lvl="1">
              <a:buClr>
                <a:schemeClr val="accent4"/>
              </a:buClr>
              <a:buFont typeface="Wingdings" pitchFamily="2" charset="2"/>
              <a:buChar char="§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MAVEs: a proactive approach</a:t>
            </a:r>
          </a:p>
          <a:p>
            <a:pPr lvl="1">
              <a:buClr>
                <a:schemeClr val="accent4"/>
              </a:buClr>
              <a:buFont typeface="Wingdings" pitchFamily="2" charset="2"/>
              <a:buChar char="§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New pipelines vs. Old pipelines</a:t>
            </a:r>
          </a:p>
          <a:p>
            <a:pPr lvl="1">
              <a:buClr>
                <a:schemeClr val="accent4"/>
              </a:buClr>
              <a:buFont typeface="Wingdings" pitchFamily="2" charset="2"/>
              <a:buChar char="§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>
                <a:schemeClr val="accent4"/>
              </a:buClr>
              <a:buFont typeface="Wingdings" pitchFamily="2" charset="2"/>
              <a:buChar char="§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Objectives</a:t>
            </a:r>
          </a:p>
          <a:p>
            <a:pPr>
              <a:buClr>
                <a:schemeClr val="accent4"/>
              </a:buClr>
              <a:buFont typeface="Wingdings" pitchFamily="2" charset="2"/>
              <a:buChar char="§"/>
            </a:pP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>
                <a:schemeClr val="accent4"/>
              </a:buClr>
              <a:buFont typeface="Wingdings" pitchFamily="2" charset="2"/>
              <a:buChar char="§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</a:p>
          <a:p>
            <a:pPr lvl="1">
              <a:buClr>
                <a:schemeClr val="accent4"/>
              </a:buClr>
              <a:buFont typeface="Wingdings" pitchFamily="2" charset="2"/>
              <a:buChar char="§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SUMO1</a:t>
            </a:r>
          </a:p>
          <a:p>
            <a:pPr lvl="1">
              <a:buClr>
                <a:schemeClr val="accent4"/>
              </a:buClr>
              <a:buFont typeface="Wingdings" pitchFamily="2" charset="2"/>
              <a:buChar char="§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CALM1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57601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679FD6-91E4-2ABF-939C-A4BF90872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944" y="-30997"/>
            <a:ext cx="14903824" cy="1325563"/>
          </a:xfrm>
        </p:spPr>
        <p:txBody>
          <a:bodyPr>
            <a:normAutofit/>
          </a:bodyPr>
          <a:lstStyle/>
          <a:p>
            <a:r>
              <a:rPr lang="en-US" sz="3000" b="1" dirty="0"/>
              <a:t>2023 version fitness Scores has </a:t>
            </a:r>
            <a:r>
              <a:rPr lang="en-US" sz="3000" b="1" dirty="0">
                <a:solidFill>
                  <a:srgbClr val="FF0000"/>
                </a:solidFill>
              </a:rPr>
              <a:t>higher SE </a:t>
            </a:r>
            <a:r>
              <a:rPr lang="en-US" sz="3000" b="1" dirty="0"/>
              <a:t>than the Old Scores</a:t>
            </a:r>
            <a:endParaRPr lang="en-US" sz="3000" dirty="0"/>
          </a:p>
        </p:txBody>
      </p:sp>
      <p:pic>
        <p:nvPicPr>
          <p:cNvPr id="8" name="Content Placeholder 7" descr="A screenshot of a graph&#10;&#10;Description automatically generated">
            <a:extLst>
              <a:ext uri="{FF2B5EF4-FFF2-40B4-BE49-F238E27FC236}">
                <a16:creationId xmlns:a16="http://schemas.microsoft.com/office/drawing/2014/main" id="{9628EA95-A5D8-70B5-BFCA-252A1D140A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11855" y="932331"/>
            <a:ext cx="9194200" cy="5746376"/>
          </a:xfrm>
        </p:spPr>
      </p:pic>
    </p:spTree>
    <p:extLst>
      <p:ext uri="{BB962C8B-B14F-4D97-AF65-F5344CB8AC3E}">
        <p14:creationId xmlns:p14="http://schemas.microsoft.com/office/powerpoint/2010/main" val="9965454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679FD6-91E4-2ABF-939C-A4BF90872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344" y="0"/>
            <a:ext cx="12483353" cy="1325563"/>
          </a:xfrm>
        </p:spPr>
        <p:txBody>
          <a:bodyPr>
            <a:normAutofit/>
          </a:bodyPr>
          <a:lstStyle/>
          <a:p>
            <a:r>
              <a:rPr lang="en-US" sz="3000" b="1" dirty="0"/>
              <a:t>Good separation between the </a:t>
            </a:r>
            <a:r>
              <a:rPr lang="en-US" sz="3000" b="1" dirty="0">
                <a:solidFill>
                  <a:srgbClr val="FF0000"/>
                </a:solidFill>
              </a:rPr>
              <a:t>nonsense</a:t>
            </a:r>
            <a:r>
              <a:rPr lang="en-US" sz="3000" b="1" dirty="0"/>
              <a:t> &amp; </a:t>
            </a:r>
            <a:r>
              <a:rPr lang="en-US" sz="3000" b="1" dirty="0">
                <a:solidFill>
                  <a:srgbClr val="92D050"/>
                </a:solidFill>
              </a:rPr>
              <a:t>synonymous</a:t>
            </a:r>
            <a:r>
              <a:rPr lang="en-US" sz="3000" b="1" dirty="0"/>
              <a:t> Variants</a:t>
            </a:r>
          </a:p>
        </p:txBody>
      </p:sp>
      <p:pic>
        <p:nvPicPr>
          <p:cNvPr id="7" name="Content Placeholder 6" descr="A graph of different colored bars&#10;&#10;Description automatically generated with medium confidence">
            <a:extLst>
              <a:ext uri="{FF2B5EF4-FFF2-40B4-BE49-F238E27FC236}">
                <a16:creationId xmlns:a16="http://schemas.microsoft.com/office/drawing/2014/main" id="{4EC8B3A3-09C6-DE2F-4AB2-F1A7B04773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5590" y="1029499"/>
            <a:ext cx="12060819" cy="4834860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6EC5807-1DA7-355A-A618-93271BA7C81B}"/>
              </a:ext>
            </a:extLst>
          </p:cNvPr>
          <p:cNvSpPr txBox="1"/>
          <p:nvPr/>
        </p:nvSpPr>
        <p:spPr>
          <a:xfrm>
            <a:off x="4790615" y="5919589"/>
            <a:ext cx="7401385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One mode in missense variants – not so damaging</a:t>
            </a:r>
          </a:p>
        </p:txBody>
      </p:sp>
    </p:spTree>
    <p:extLst>
      <p:ext uri="{BB962C8B-B14F-4D97-AF65-F5344CB8AC3E}">
        <p14:creationId xmlns:p14="http://schemas.microsoft.com/office/powerpoint/2010/main" val="12546359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679FD6-91E4-2ABF-939C-A4BF90872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965" y="-182515"/>
            <a:ext cx="10515600" cy="1325563"/>
          </a:xfrm>
        </p:spPr>
        <p:txBody>
          <a:bodyPr>
            <a:normAutofit/>
          </a:bodyPr>
          <a:lstStyle/>
          <a:p>
            <a:r>
              <a:rPr lang="en-US" sz="3000" b="1" dirty="0">
                <a:solidFill>
                  <a:prstClr val="black"/>
                </a:solidFill>
              </a:rPr>
              <a:t>Good Correlation between New &amp; Old Scores</a:t>
            </a:r>
            <a:endParaRPr lang="en-US" sz="3000" dirty="0"/>
          </a:p>
        </p:txBody>
      </p:sp>
      <p:pic>
        <p:nvPicPr>
          <p:cNvPr id="6" name="Content Placeholder 5" descr="A graph of different numbers and a number of numbers&#10;&#10;Description automatically generated with medium confidence">
            <a:extLst>
              <a:ext uri="{FF2B5EF4-FFF2-40B4-BE49-F238E27FC236}">
                <a16:creationId xmlns:a16="http://schemas.microsoft.com/office/drawing/2014/main" id="{981A8AED-51B0-DD4E-681D-09866D6354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918792"/>
            <a:ext cx="7698076" cy="5773557"/>
          </a:xfrm>
        </p:spPr>
      </p:pic>
      <p:pic>
        <p:nvPicPr>
          <p:cNvPr id="9" name="Picture 8" descr="A graph of different colored dots&#10;&#10;Description automatically generated">
            <a:extLst>
              <a:ext uri="{FF2B5EF4-FFF2-40B4-BE49-F238E27FC236}">
                <a16:creationId xmlns:a16="http://schemas.microsoft.com/office/drawing/2014/main" id="{FD9358A4-33E7-5241-C474-D9CE4609D3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6053" y="2589724"/>
            <a:ext cx="4786396" cy="4102625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5354574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679FD6-91E4-2ABF-939C-A4BF90872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3000" dirty="0"/>
              <a:t>Anti-correlation between fitness score &amp; VARITY scores</a:t>
            </a:r>
          </a:p>
        </p:txBody>
      </p:sp>
      <p:pic>
        <p:nvPicPr>
          <p:cNvPr id="7" name="Content Placeholder 6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E8B22D3C-C416-A91D-B1CF-533FCA188E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1145754"/>
            <a:ext cx="6241739" cy="4681305"/>
          </a:xfrm>
        </p:spPr>
      </p:pic>
      <p:pic>
        <p:nvPicPr>
          <p:cNvPr id="10" name="Picture 9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3A2F9A5C-B524-41F0-6455-BDC3B9EE53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1508" y="1325563"/>
            <a:ext cx="6050492" cy="4537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4604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graph of a positive position&#10;&#10;Description automatically generated with medium confidence">
            <a:extLst>
              <a:ext uri="{FF2B5EF4-FFF2-40B4-BE49-F238E27FC236}">
                <a16:creationId xmlns:a16="http://schemas.microsoft.com/office/drawing/2014/main" id="{4DA4FB5D-2F21-D39B-C4B8-428843F1D3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9294" y="-29341"/>
            <a:ext cx="7057819" cy="6887341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AF2567B-5157-D47D-6604-9F55B83D58D2}"/>
              </a:ext>
            </a:extLst>
          </p:cNvPr>
          <p:cNvSpPr/>
          <p:nvPr/>
        </p:nvSpPr>
        <p:spPr>
          <a:xfrm>
            <a:off x="1828801" y="5253317"/>
            <a:ext cx="555811" cy="251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9EDA03-C29B-A732-2447-7FD9513CF382}"/>
              </a:ext>
            </a:extLst>
          </p:cNvPr>
          <p:cNvSpPr txBox="1"/>
          <p:nvPr/>
        </p:nvSpPr>
        <p:spPr>
          <a:xfrm>
            <a:off x="1828801" y="5165774"/>
            <a:ext cx="6399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2019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34AC52-692C-E07D-21BB-CC26FBA36F97}"/>
              </a:ext>
            </a:extLst>
          </p:cNvPr>
          <p:cNvSpPr txBox="1"/>
          <p:nvPr/>
        </p:nvSpPr>
        <p:spPr>
          <a:xfrm>
            <a:off x="7237113" y="863258"/>
            <a:ext cx="4775593" cy="2785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Reference Set: combined reference from </a:t>
            </a:r>
            <a:r>
              <a:rPr lang="en-US" sz="2500" dirty="0" err="1"/>
              <a:t>GnomAD</a:t>
            </a:r>
            <a:r>
              <a:rPr lang="en-US" sz="2500" dirty="0"/>
              <a:t> &amp; </a:t>
            </a:r>
            <a:r>
              <a:rPr lang="en-US" sz="2500" dirty="0" err="1"/>
              <a:t>ClinVar</a:t>
            </a:r>
            <a:r>
              <a:rPr lang="en-US" sz="2500" dirty="0"/>
              <a:t> (CALM1, CALM2, CALM3)</a:t>
            </a:r>
          </a:p>
          <a:p>
            <a:endParaRPr lang="en-US" sz="2500" dirty="0"/>
          </a:p>
          <a:p>
            <a:endParaRPr lang="en-US" sz="2500" dirty="0"/>
          </a:p>
          <a:p>
            <a:r>
              <a:rPr lang="en-US" sz="2500" dirty="0"/>
              <a:t>Newer Version Outperformed!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C7A28A9-B9F7-A538-E15D-695E4104E596}"/>
              </a:ext>
            </a:extLst>
          </p:cNvPr>
          <p:cNvCxnSpPr>
            <a:cxnSpLocks/>
          </p:cNvCxnSpPr>
          <p:nvPr/>
        </p:nvCxnSpPr>
        <p:spPr>
          <a:xfrm flipH="1" flipV="1">
            <a:off x="5091953" y="1775012"/>
            <a:ext cx="3012141" cy="1255059"/>
          </a:xfrm>
          <a:prstGeom prst="straightConnector1">
            <a:avLst/>
          </a:prstGeom>
          <a:ln w="31750">
            <a:solidFill>
              <a:schemeClr val="tx1">
                <a:lumMod val="65000"/>
                <a:lumOff val="35000"/>
                <a:alpha val="63454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41190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679FD6-91E4-2ABF-939C-A4BF90872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endParaRPr lang="en-US" sz="3000" dirty="0"/>
          </a:p>
        </p:txBody>
      </p:sp>
      <p:pic>
        <p:nvPicPr>
          <p:cNvPr id="7" name="Content Placeholder 6" descr="A diagram of a number of different colored lines&#10;&#10;Description automatically generated with medium confidence">
            <a:extLst>
              <a:ext uri="{FF2B5EF4-FFF2-40B4-BE49-F238E27FC236}">
                <a16:creationId xmlns:a16="http://schemas.microsoft.com/office/drawing/2014/main" id="{2956AA94-1187-B0D7-B7AE-52E9B482E5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30306" y="186741"/>
            <a:ext cx="6587948" cy="6620296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F09242A-97D2-BF7C-F5EC-237A7D9434F4}"/>
              </a:ext>
            </a:extLst>
          </p:cNvPr>
          <p:cNvSpPr/>
          <p:nvPr/>
        </p:nvSpPr>
        <p:spPr>
          <a:xfrm>
            <a:off x="5970494" y="555812"/>
            <a:ext cx="753035" cy="2873188"/>
          </a:xfrm>
          <a:prstGeom prst="rect">
            <a:avLst/>
          </a:prstGeom>
          <a:solidFill>
            <a:schemeClr val="bg2">
              <a:lumMod val="1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chemeClr val="bg2">
                  <a:lumMod val="10000"/>
                </a:scheme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528F08C-37D2-6AC9-4F33-CFEEDCFEB5D1}"/>
              </a:ext>
            </a:extLst>
          </p:cNvPr>
          <p:cNvCxnSpPr/>
          <p:nvPr/>
        </p:nvCxnSpPr>
        <p:spPr>
          <a:xfrm flipH="1">
            <a:off x="7018254" y="931116"/>
            <a:ext cx="1111624" cy="788894"/>
          </a:xfrm>
          <a:prstGeom prst="straightConnector1">
            <a:avLst/>
          </a:prstGeom>
          <a:ln w="31750">
            <a:solidFill>
              <a:schemeClr val="tx1">
                <a:lumMod val="65000"/>
                <a:lumOff val="35000"/>
                <a:alpha val="63454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38D134D-71D0-AC4B-165C-26766F493AE5}"/>
              </a:ext>
            </a:extLst>
          </p:cNvPr>
          <p:cNvSpPr txBox="1"/>
          <p:nvPr/>
        </p:nvSpPr>
        <p:spPr>
          <a:xfrm>
            <a:off x="8224007" y="338994"/>
            <a:ext cx="3926541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solidFill>
                  <a:schemeClr val="bg2">
                    <a:lumMod val="10000"/>
                  </a:schemeClr>
                </a:solidFill>
              </a:rPr>
              <a:t>LLR is negative </a:t>
            </a:r>
            <a:r>
              <a:rPr lang="en-US" sz="2500" dirty="0">
                <a:solidFill>
                  <a:schemeClr val="bg2">
                    <a:lumMod val="10000"/>
                  </a:schemeClr>
                </a:solidFill>
                <a:sym typeface="Wingdings" pitchFamily="2" charset="2"/>
              </a:rPr>
              <a:t> fitness score range: 0.9 ~ 1.4</a:t>
            </a:r>
          </a:p>
          <a:p>
            <a:r>
              <a:rPr lang="en-US" sz="2500" dirty="0">
                <a:solidFill>
                  <a:schemeClr val="bg2">
                    <a:lumMod val="10000"/>
                  </a:schemeClr>
                </a:solidFill>
                <a:sym typeface="Wingdings" pitchFamily="2" charset="2"/>
              </a:rPr>
              <a:t>(no supported reference data, infer from kernel density estimate)</a:t>
            </a:r>
            <a:endParaRPr lang="en-US" sz="25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529945-B246-92C8-801F-69E5FDEAA28D}"/>
              </a:ext>
            </a:extLst>
          </p:cNvPr>
          <p:cNvSpPr txBox="1"/>
          <p:nvPr/>
        </p:nvSpPr>
        <p:spPr>
          <a:xfrm>
            <a:off x="7133109" y="3655316"/>
            <a:ext cx="4105836" cy="2292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LLR is positive </a:t>
            </a:r>
            <a:r>
              <a:rPr lang="en-US" sz="2500" dirty="0">
                <a:sym typeface="Wingdings" pitchFamily="2" charset="2"/>
              </a:rPr>
              <a:t> fitness score range: 0.3 ~ 0.8</a:t>
            </a:r>
          </a:p>
          <a:p>
            <a:endParaRPr lang="en-US" sz="2500" dirty="0">
              <a:sym typeface="Wingdings" pitchFamily="2" charset="2"/>
            </a:endParaRPr>
          </a:p>
          <a:p>
            <a:r>
              <a:rPr lang="en-US" sz="2500" b="1" dirty="0">
                <a:sym typeface="Wingdings" pitchFamily="2" charset="2"/>
              </a:rPr>
              <a:t>Tendency toward pathogenicity!</a:t>
            </a:r>
          </a:p>
          <a:p>
            <a:endParaRPr lang="en-US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BBE717B-82D7-F9BD-61F7-8FD5EA4283D1}"/>
              </a:ext>
            </a:extLst>
          </p:cNvPr>
          <p:cNvCxnSpPr>
            <a:cxnSpLocks/>
          </p:cNvCxnSpPr>
          <p:nvPr/>
        </p:nvCxnSpPr>
        <p:spPr>
          <a:xfrm flipH="1" flipV="1">
            <a:off x="4177553" y="2354930"/>
            <a:ext cx="2840701" cy="1818445"/>
          </a:xfrm>
          <a:prstGeom prst="straightConnector1">
            <a:avLst/>
          </a:prstGeom>
          <a:ln w="31750">
            <a:solidFill>
              <a:schemeClr val="tx1">
                <a:lumMod val="65000"/>
                <a:lumOff val="35000"/>
                <a:alpha val="63454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47342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8A2FFA-A266-57F8-B7EA-148CFEF878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b="1" dirty="0"/>
              <a:t>CALM1 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8F9019-BDE3-876A-8986-F861870736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The New pipelines performed better than old pipelines</a:t>
            </a:r>
          </a:p>
          <a:p>
            <a:endParaRPr lang="en-US" dirty="0"/>
          </a:p>
          <a:p>
            <a:r>
              <a:rPr lang="en-US" dirty="0"/>
              <a:t>The New pipelines used more info on generate the error estimates -&gt; Accurate Error Estimation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92117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F57593-2F8B-3BEA-6A6E-1C785CCB9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079380" y="-1085710"/>
            <a:ext cx="10976415" cy="3316623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MTHFR in A222V Background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521EBD-F49F-75FD-E577-C158E8A10A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2230913"/>
            <a:ext cx="10515600" cy="3400220"/>
          </a:xfrm>
        </p:spPr>
        <p:txBody>
          <a:bodyPr>
            <a:normAutofit/>
          </a:bodyPr>
          <a:lstStyle/>
          <a:p>
            <a:pPr marL="457200" indent="-457200">
              <a:buAutoNum type="arabicPeriod"/>
            </a:pPr>
            <a:endParaRPr lang="en-US" sz="3000" dirty="0"/>
          </a:p>
          <a:p>
            <a:pPr marL="457200" indent="-457200">
              <a:buAutoNum type="arabicPeriod"/>
            </a:pPr>
            <a:r>
              <a:rPr lang="en-US" sz="3000" dirty="0"/>
              <a:t>QC Results</a:t>
            </a:r>
          </a:p>
          <a:p>
            <a:pPr marL="457200" indent="-457200">
              <a:buAutoNum type="arabicPeriod"/>
            </a:pPr>
            <a:r>
              <a:rPr lang="en-US" sz="3000" dirty="0"/>
              <a:t>PRC</a:t>
            </a:r>
          </a:p>
          <a:p>
            <a:pPr marL="457200" indent="-457200">
              <a:buAutoNum type="arabicPeriod"/>
            </a:pPr>
            <a:r>
              <a:rPr lang="en-US" sz="3000" dirty="0"/>
              <a:t>LLR of Pathogenicity</a:t>
            </a:r>
          </a:p>
          <a:p>
            <a:pPr marL="457200" indent="-457200">
              <a:buAutoNum type="arabicPeriod"/>
            </a:pPr>
            <a:r>
              <a:rPr lang="en-US" sz="3000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22873927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 chart of red and green dots&#10;&#10;Description automatically generated">
            <a:extLst>
              <a:ext uri="{FF2B5EF4-FFF2-40B4-BE49-F238E27FC236}">
                <a16:creationId xmlns:a16="http://schemas.microsoft.com/office/drawing/2014/main" id="{210415F5-A57D-C275-5148-18964EED4A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6307" y="1465554"/>
            <a:ext cx="4754188" cy="340369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A679FD6-91E4-2ABF-939C-A4BF90872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~ 2/3 of Variants were filtered out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9ABBF78-CB23-B773-7158-8C6946E2C464}"/>
              </a:ext>
            </a:extLst>
          </p:cNvPr>
          <p:cNvCxnSpPr/>
          <p:nvPr/>
        </p:nvCxnSpPr>
        <p:spPr>
          <a:xfrm>
            <a:off x="8080164" y="1848449"/>
            <a:ext cx="0" cy="3624549"/>
          </a:xfrm>
          <a:prstGeom prst="line">
            <a:avLst/>
          </a:prstGeom>
          <a:ln w="44450">
            <a:solidFill>
              <a:srgbClr val="00B0F0">
                <a:alpha val="33000"/>
              </a:srgb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8E63BF82-05F6-8DB0-BAD0-9D4918F47453}"/>
              </a:ext>
            </a:extLst>
          </p:cNvPr>
          <p:cNvSpPr txBox="1"/>
          <p:nvPr/>
        </p:nvSpPr>
        <p:spPr>
          <a:xfrm>
            <a:off x="6989014" y="5301533"/>
            <a:ext cx="11116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~ -4.3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45ED282-1DBD-1A6B-4EDE-0B5535019CB1}"/>
                  </a:ext>
                </a:extLst>
              </p:cNvPr>
              <p:cNvSpPr txBox="1"/>
              <p:nvPr/>
            </p:nvSpPr>
            <p:spPr>
              <a:xfrm>
                <a:off x="7419320" y="5757320"/>
                <a:ext cx="6301162" cy="4770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50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5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sz="25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p>
                      </m:sSup>
                      <m:r>
                        <a:rPr lang="en-US" sz="250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sz="25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5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sz="25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−4.3</m:t>
                          </m:r>
                        </m:sup>
                      </m:sSup>
                      <m:r>
                        <a:rPr lang="en-US" sz="25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≈100</m:t>
                      </m:r>
                    </m:oMath>
                  </m:oMathPara>
                </a14:m>
                <a:endParaRPr lang="en-US" sz="25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45ED282-1DBD-1A6B-4EDE-0B5535019C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9320" y="5757320"/>
                <a:ext cx="6301162" cy="477054"/>
              </a:xfrm>
              <a:prstGeom prst="rect">
                <a:avLst/>
              </a:prstGeom>
              <a:blipFill>
                <a:blip r:embed="rId3"/>
                <a:stretch>
                  <a:fillRect b="-205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28163686-BC43-8407-8F8E-7A78C36F6C81}"/>
              </a:ext>
            </a:extLst>
          </p:cNvPr>
          <p:cNvSpPr txBox="1"/>
          <p:nvPr/>
        </p:nvSpPr>
        <p:spPr>
          <a:xfrm>
            <a:off x="6059261" y="5757320"/>
            <a:ext cx="360381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solidFill>
                  <a:srgbClr val="00B0F0"/>
                </a:solidFill>
              </a:rPr>
              <a:t>Minimum read count:</a:t>
            </a:r>
          </a:p>
        </p:txBody>
      </p:sp>
      <p:pic>
        <p:nvPicPr>
          <p:cNvPr id="14" name="Picture 13" descr="A graph of a number of classes&#10;&#10;Description automatically generated with medium confidence">
            <a:extLst>
              <a:ext uri="{FF2B5EF4-FFF2-40B4-BE49-F238E27FC236}">
                <a16:creationId xmlns:a16="http://schemas.microsoft.com/office/drawing/2014/main" id="{D7B80929-8210-8E44-FB4A-F93C561E47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534" y="1465554"/>
            <a:ext cx="6331034" cy="2626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2508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54FAB8-693C-BEFB-CE8D-6927318F5B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644" y="-170480"/>
            <a:ext cx="10515600" cy="1482248"/>
          </a:xfrm>
        </p:spPr>
        <p:txBody>
          <a:bodyPr>
            <a:normAutofit/>
          </a:bodyPr>
          <a:lstStyle/>
          <a:p>
            <a:r>
              <a:rPr lang="en-US" sz="3000" b="1" dirty="0"/>
              <a:t>Good Separation Except at the End of Region 4</a:t>
            </a:r>
          </a:p>
        </p:txBody>
      </p:sp>
      <p:pic>
        <p:nvPicPr>
          <p:cNvPr id="7" name="Content Placeholder 6" descr="A graph showing a number of numbers and a line&#10;&#10;Description automatically generated with medium confidence">
            <a:extLst>
              <a:ext uri="{FF2B5EF4-FFF2-40B4-BE49-F238E27FC236}">
                <a16:creationId xmlns:a16="http://schemas.microsoft.com/office/drawing/2014/main" id="{F380FA4A-F5A3-98F9-0779-5666A0D210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3329" y="1296321"/>
            <a:ext cx="6261652" cy="2347469"/>
          </a:xfrm>
        </p:spPr>
      </p:pic>
      <p:pic>
        <p:nvPicPr>
          <p:cNvPr id="9" name="Picture 8" descr="A graph showing a number of data&#10;&#10;Description automatically generated with medium confidence">
            <a:extLst>
              <a:ext uri="{FF2B5EF4-FFF2-40B4-BE49-F238E27FC236}">
                <a16:creationId xmlns:a16="http://schemas.microsoft.com/office/drawing/2014/main" id="{97278267-9525-06E2-201D-A216033C86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1652" y="1270942"/>
            <a:ext cx="5930348" cy="2151940"/>
          </a:xfrm>
          <a:prstGeom prst="rect">
            <a:avLst/>
          </a:prstGeom>
        </p:spPr>
      </p:pic>
      <p:pic>
        <p:nvPicPr>
          <p:cNvPr id="11" name="Picture 10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A82DA917-901C-ADEF-D8C1-618BDD0B98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659" y="4038501"/>
            <a:ext cx="6134993" cy="2312502"/>
          </a:xfrm>
          <a:prstGeom prst="rect">
            <a:avLst/>
          </a:prstGeom>
        </p:spPr>
      </p:pic>
      <p:pic>
        <p:nvPicPr>
          <p:cNvPr id="13" name="Picture 12" descr="A graph showing a number of data&#10;&#10;Description automatically generated with medium confidence">
            <a:extLst>
              <a:ext uri="{FF2B5EF4-FFF2-40B4-BE49-F238E27FC236}">
                <a16:creationId xmlns:a16="http://schemas.microsoft.com/office/drawing/2014/main" id="{FCD8A6A7-3E13-5FF5-151E-773A45AD17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61652" y="4120152"/>
            <a:ext cx="5811358" cy="21492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4C5C038-B391-341F-104F-D43A10181B5B}"/>
                  </a:ext>
                </a:extLst>
              </p:cNvPr>
              <p:cNvSpPr txBox="1"/>
              <p:nvPr/>
            </p:nvSpPr>
            <p:spPr>
              <a:xfrm>
                <a:off x="2261323" y="937369"/>
                <a:ext cx="25234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f12AV: 12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𝑚𝑙</m:t>
                    </m:r>
                  </m:oMath>
                </a14:m>
                <a:r>
                  <a:rPr lang="en-US" dirty="0"/>
                  <a:t> folate</a:t>
                </a: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4C5C038-B391-341F-104F-D43A10181B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1323" y="937369"/>
                <a:ext cx="2523448" cy="369332"/>
              </a:xfrm>
              <a:prstGeom prst="rect">
                <a:avLst/>
              </a:prstGeom>
              <a:blipFill>
                <a:blip r:embed="rId7"/>
                <a:stretch>
                  <a:fillRect l="-2010" t="-6667" r="-1005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E610D9A-4308-BC16-6EA3-2C20A6752E5E}"/>
                  </a:ext>
                </a:extLst>
              </p:cNvPr>
              <p:cNvSpPr txBox="1"/>
              <p:nvPr/>
            </p:nvSpPr>
            <p:spPr>
              <a:xfrm>
                <a:off x="8092660" y="937369"/>
                <a:ext cx="6096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f25AV: 25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𝑚𝑙</m:t>
                    </m:r>
                  </m:oMath>
                </a14:m>
                <a:r>
                  <a:rPr lang="en-US" dirty="0"/>
                  <a:t> folate</a:t>
                </a: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E610D9A-4308-BC16-6EA3-2C20A6752E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2660" y="937369"/>
                <a:ext cx="6096000" cy="369332"/>
              </a:xfrm>
              <a:prstGeom prst="rect">
                <a:avLst/>
              </a:prstGeom>
              <a:blipFill>
                <a:blip r:embed="rId8"/>
                <a:stretch>
                  <a:fillRect l="-832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2638EF1-B4B3-E983-9A9A-A9F460B3BCC5}"/>
                  </a:ext>
                </a:extLst>
              </p:cNvPr>
              <p:cNvSpPr txBox="1"/>
              <p:nvPr/>
            </p:nvSpPr>
            <p:spPr>
              <a:xfrm>
                <a:off x="2261323" y="3719081"/>
                <a:ext cx="710004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f100AV: 100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𝑚𝑙</m:t>
                    </m:r>
                  </m:oMath>
                </a14:m>
                <a:r>
                  <a:rPr lang="en-US" dirty="0"/>
                  <a:t> folate</a:t>
                </a: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2638EF1-B4B3-E983-9A9A-A9F460B3BC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1323" y="3719081"/>
                <a:ext cx="7100046" cy="369332"/>
              </a:xfrm>
              <a:prstGeom prst="rect">
                <a:avLst/>
              </a:prstGeom>
              <a:blipFill>
                <a:blip r:embed="rId9"/>
                <a:stretch>
                  <a:fillRect l="-714" t="-6452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0FEB5EA-7293-EDC7-F993-41D5B2B0FA4D}"/>
                  </a:ext>
                </a:extLst>
              </p:cNvPr>
              <p:cNvSpPr txBox="1"/>
              <p:nvPr/>
            </p:nvSpPr>
            <p:spPr>
              <a:xfrm>
                <a:off x="8092660" y="3685158"/>
                <a:ext cx="710004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f200AV: 200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𝑚𝑙</m:t>
                    </m:r>
                  </m:oMath>
                </a14:m>
                <a:r>
                  <a:rPr lang="en-US" dirty="0"/>
                  <a:t> folate</a:t>
                </a: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0FEB5EA-7293-EDC7-F993-41D5B2B0FA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2660" y="3685158"/>
                <a:ext cx="7100046" cy="369332"/>
              </a:xfrm>
              <a:prstGeom prst="rect">
                <a:avLst/>
              </a:prstGeom>
              <a:blipFill>
                <a:blip r:embed="rId10"/>
                <a:stretch>
                  <a:fillRect l="-714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5E4DE288-628C-06C3-172D-CC258E586CE6}"/>
              </a:ext>
            </a:extLst>
          </p:cNvPr>
          <p:cNvSpPr txBox="1"/>
          <p:nvPr/>
        </p:nvSpPr>
        <p:spPr>
          <a:xfrm>
            <a:off x="464152" y="6351003"/>
            <a:ext cx="2730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Minimum read count: 50</a:t>
            </a:r>
          </a:p>
        </p:txBody>
      </p:sp>
    </p:spTree>
    <p:extLst>
      <p:ext uri="{BB962C8B-B14F-4D97-AF65-F5344CB8AC3E}">
        <p14:creationId xmlns:p14="http://schemas.microsoft.com/office/powerpoint/2010/main" val="35873210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ED0083-D293-3D0C-400A-C52643D43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7E63E6-E83F-ABBC-AA27-0A8B344006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chemeClr val="accent4"/>
              </a:buClr>
              <a:buFont typeface="Wingdings" pitchFamily="2" charset="2"/>
              <a:buChar char="§"/>
            </a:pPr>
            <a:r>
              <a:rPr lang="en-US" dirty="0"/>
              <a:t>Interpretation of clinical variants</a:t>
            </a:r>
          </a:p>
          <a:p>
            <a:pPr>
              <a:buClr>
                <a:schemeClr val="accent4"/>
              </a:buClr>
              <a:buFont typeface="Wingdings" pitchFamily="2" charset="2"/>
              <a:buChar char="§"/>
            </a:pPr>
            <a:r>
              <a:rPr lang="en-US" dirty="0"/>
              <a:t>ACMG guidelines (P, LP, B, LB, VUS)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classify variant effect</a:t>
            </a:r>
          </a:p>
          <a:p>
            <a:pPr>
              <a:buClr>
                <a:schemeClr val="accent4"/>
              </a:buClr>
              <a:buFont typeface="Wingdings" pitchFamily="2" charset="2"/>
              <a:buChar char="§"/>
            </a:pPr>
            <a:r>
              <a:rPr lang="en-US" dirty="0"/>
              <a:t>Majority of clinical variants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VUS (Variant of uncertain significance)</a:t>
            </a:r>
          </a:p>
          <a:p>
            <a:pPr>
              <a:buClr>
                <a:schemeClr val="accent4"/>
              </a:buClr>
              <a:buFont typeface="Wingdings" pitchFamily="2" charset="2"/>
              <a:buChar char="§"/>
            </a:pPr>
            <a:r>
              <a:rPr lang="en-US" dirty="0"/>
              <a:t>Types of evidence</a:t>
            </a:r>
          </a:p>
          <a:p>
            <a:pPr lvl="1">
              <a:buClr>
                <a:schemeClr val="accent4"/>
              </a:buClr>
              <a:buFont typeface="Wingdings" pitchFamily="2" charset="2"/>
              <a:buChar char="§"/>
            </a:pPr>
            <a:r>
              <a:rPr lang="en-US" dirty="0"/>
              <a:t>Laboratory Assays</a:t>
            </a:r>
          </a:p>
          <a:p>
            <a:pPr lvl="1">
              <a:buClr>
                <a:schemeClr val="accent4"/>
              </a:buClr>
              <a:buFont typeface="Wingdings" pitchFamily="2" charset="2"/>
              <a:buChar char="§"/>
            </a:pPr>
            <a:r>
              <a:rPr lang="en-US" dirty="0"/>
              <a:t>Computational Predictors</a:t>
            </a:r>
          </a:p>
          <a:p>
            <a:pPr lvl="1">
              <a:buFont typeface="Wingdings" pitchFamily="2" charset="2"/>
              <a:buChar char="§"/>
            </a:pPr>
            <a:endParaRPr lang="en-US" dirty="0"/>
          </a:p>
          <a:p>
            <a:pPr>
              <a:buFont typeface="Wingdings" pitchFamily="2" charset="2"/>
              <a:buChar char="§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31147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54FAB8-693C-BEFB-CE8D-6927318F5B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644" y="-191467"/>
            <a:ext cx="10515600" cy="1325563"/>
          </a:xfrm>
        </p:spPr>
        <p:txBody>
          <a:bodyPr>
            <a:normAutofit/>
          </a:bodyPr>
          <a:lstStyle/>
          <a:p>
            <a:r>
              <a:rPr lang="en-US" sz="3000" b="1" dirty="0"/>
              <a:t>MTHFR: Region 1</a:t>
            </a:r>
          </a:p>
        </p:txBody>
      </p:sp>
      <p:pic>
        <p:nvPicPr>
          <p:cNvPr id="6" name="Content Placeholder 5" descr="A graph with red and green bars&#10;&#10;Description automatically generated">
            <a:extLst>
              <a:ext uri="{FF2B5EF4-FFF2-40B4-BE49-F238E27FC236}">
                <a16:creationId xmlns:a16="http://schemas.microsoft.com/office/drawing/2014/main" id="{9A0C031A-49F1-F568-1C21-EAC8B77D2A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7475" y="1134095"/>
            <a:ext cx="6033324" cy="2505575"/>
          </a:xfrm>
        </p:spPr>
      </p:pic>
      <p:pic>
        <p:nvPicPr>
          <p:cNvPr id="10" name="Picture 9" descr="A screenshot of a graph&#10;&#10;Description automatically generated">
            <a:extLst>
              <a:ext uri="{FF2B5EF4-FFF2-40B4-BE49-F238E27FC236}">
                <a16:creationId xmlns:a16="http://schemas.microsoft.com/office/drawing/2014/main" id="{6C4E6839-978C-6D5A-C8DE-E7D5DC4002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134095"/>
            <a:ext cx="6074940" cy="2505575"/>
          </a:xfrm>
          <a:prstGeom prst="rect">
            <a:avLst/>
          </a:prstGeom>
        </p:spPr>
      </p:pic>
      <p:pic>
        <p:nvPicPr>
          <p:cNvPr id="14" name="Picture 13" descr="A graph of different colored bars&#10;&#10;Description automatically generated with medium confidence">
            <a:extLst>
              <a:ext uri="{FF2B5EF4-FFF2-40B4-BE49-F238E27FC236}">
                <a16:creationId xmlns:a16="http://schemas.microsoft.com/office/drawing/2014/main" id="{B2D95FD0-6392-CB6B-3ED6-BCD1937BF8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474" y="4101411"/>
            <a:ext cx="6278831" cy="2573199"/>
          </a:xfrm>
          <a:prstGeom prst="rect">
            <a:avLst/>
          </a:prstGeom>
        </p:spPr>
      </p:pic>
      <p:pic>
        <p:nvPicPr>
          <p:cNvPr id="16" name="Picture 15" descr="A graph of a number of people&#10;&#10;Description automatically generated with medium confidence">
            <a:extLst>
              <a:ext uri="{FF2B5EF4-FFF2-40B4-BE49-F238E27FC236}">
                <a16:creationId xmlns:a16="http://schemas.microsoft.com/office/drawing/2014/main" id="{55C1878F-1031-4E8B-D141-D59C1C7A82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2414" y="4205366"/>
            <a:ext cx="5848526" cy="236528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1C359B3-40BA-1BFC-057E-73FE9A1EB64E}"/>
                  </a:ext>
                </a:extLst>
              </p:cNvPr>
              <p:cNvSpPr txBox="1"/>
              <p:nvPr/>
            </p:nvSpPr>
            <p:spPr>
              <a:xfrm>
                <a:off x="2446092" y="764762"/>
                <a:ext cx="6096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f12AV: 12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𝑚𝑙</m:t>
                    </m:r>
                  </m:oMath>
                </a14:m>
                <a:r>
                  <a:rPr lang="en-US" dirty="0"/>
                  <a:t> folate</a:t>
                </a: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1C359B3-40BA-1BFC-057E-73FE9A1EB6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6092" y="764762"/>
                <a:ext cx="6096000" cy="369332"/>
              </a:xfrm>
              <a:prstGeom prst="rect">
                <a:avLst/>
              </a:prstGeom>
              <a:blipFill>
                <a:blip r:embed="rId6"/>
                <a:stretch>
                  <a:fillRect l="-832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B9AA4ED-0AF9-0E53-A3DC-B515470CAD76}"/>
                  </a:ext>
                </a:extLst>
              </p:cNvPr>
              <p:cNvSpPr txBox="1"/>
              <p:nvPr/>
            </p:nvSpPr>
            <p:spPr>
              <a:xfrm>
                <a:off x="8045866" y="764762"/>
                <a:ext cx="609858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f25AV: 25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𝑚𝑙</m:t>
                    </m:r>
                  </m:oMath>
                </a14:m>
                <a:r>
                  <a:rPr lang="en-US" dirty="0"/>
                  <a:t> folate</a:t>
                </a: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B9AA4ED-0AF9-0E53-A3DC-B515470CAD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5866" y="764762"/>
                <a:ext cx="6098582" cy="369332"/>
              </a:xfrm>
              <a:prstGeom prst="rect">
                <a:avLst/>
              </a:prstGeom>
              <a:blipFill>
                <a:blip r:embed="rId7"/>
                <a:stretch>
                  <a:fillRect l="-832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20493B2-CED5-35E1-97E9-A86F14FDC21E}"/>
                  </a:ext>
                </a:extLst>
              </p:cNvPr>
              <p:cNvSpPr txBox="1"/>
              <p:nvPr/>
            </p:nvSpPr>
            <p:spPr>
              <a:xfrm>
                <a:off x="2446092" y="3737852"/>
                <a:ext cx="707497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f100AV: 100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𝑚𝑙</m:t>
                    </m:r>
                  </m:oMath>
                </a14:m>
                <a:r>
                  <a:rPr lang="en-US" dirty="0"/>
                  <a:t> folate</a:t>
                </a: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20493B2-CED5-35E1-97E9-A86F14FDC2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6092" y="3737852"/>
                <a:ext cx="7074976" cy="369332"/>
              </a:xfrm>
              <a:prstGeom prst="rect">
                <a:avLst/>
              </a:prstGeom>
              <a:blipFill>
                <a:blip r:embed="rId8"/>
                <a:stretch>
                  <a:fillRect l="-717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144BC11-45D3-8AA7-A136-505226C59EBE}"/>
                  </a:ext>
                </a:extLst>
              </p:cNvPr>
              <p:cNvSpPr txBox="1"/>
              <p:nvPr/>
            </p:nvSpPr>
            <p:spPr>
              <a:xfrm>
                <a:off x="8045866" y="3836034"/>
                <a:ext cx="707497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f200AV: 200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𝑚𝑙</m:t>
                    </m:r>
                  </m:oMath>
                </a14:m>
                <a:r>
                  <a:rPr lang="en-US" dirty="0"/>
                  <a:t> folate</a:t>
                </a: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144BC11-45D3-8AA7-A136-505226C59E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5866" y="3836034"/>
                <a:ext cx="7074976" cy="369332"/>
              </a:xfrm>
              <a:prstGeom prst="rect">
                <a:avLst/>
              </a:prstGeom>
              <a:blipFill>
                <a:blip r:embed="rId9"/>
                <a:stretch>
                  <a:fillRect l="-717" t="-3226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540541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54FAB8-693C-BEFB-CE8D-6927318F5B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644" y="-191467"/>
            <a:ext cx="10515600" cy="1325563"/>
          </a:xfrm>
        </p:spPr>
        <p:txBody>
          <a:bodyPr>
            <a:normAutofit/>
          </a:bodyPr>
          <a:lstStyle/>
          <a:p>
            <a:r>
              <a:rPr lang="en-US" sz="3000" b="1" dirty="0">
                <a:solidFill>
                  <a:schemeClr val="bg2">
                    <a:lumMod val="10000"/>
                  </a:schemeClr>
                </a:solidFill>
              </a:rPr>
              <a:t>MTHFR: Region 2</a:t>
            </a:r>
          </a:p>
        </p:txBody>
      </p:sp>
      <p:pic>
        <p:nvPicPr>
          <p:cNvPr id="5" name="Content Placeholder 4" descr="A graph of a number of people&#10;&#10;Description automatically generated with medium confidence">
            <a:extLst>
              <a:ext uri="{FF2B5EF4-FFF2-40B4-BE49-F238E27FC236}">
                <a16:creationId xmlns:a16="http://schemas.microsoft.com/office/drawing/2014/main" id="{8589F057-0B88-567F-3779-AF5CF17F6B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3435" y="1265169"/>
            <a:ext cx="6096000" cy="2493818"/>
          </a:xfrm>
        </p:spPr>
      </p:pic>
      <p:pic>
        <p:nvPicPr>
          <p:cNvPr id="7" name="Picture 6" descr="A graph of a bar graph&#10;&#10;Description automatically generated with medium confidence">
            <a:extLst>
              <a:ext uri="{FF2B5EF4-FFF2-40B4-BE49-F238E27FC236}">
                <a16:creationId xmlns:a16="http://schemas.microsoft.com/office/drawing/2014/main" id="{6A6D8BFA-A867-1DCA-D726-93D8D1C515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4778" y="1241261"/>
            <a:ext cx="6117222" cy="2493818"/>
          </a:xfrm>
          <a:prstGeom prst="rect">
            <a:avLst/>
          </a:prstGeom>
        </p:spPr>
      </p:pic>
      <p:pic>
        <p:nvPicPr>
          <p:cNvPr id="9" name="Picture 8" descr="A graph of different colored bars&#10;&#10;Description automatically generated with medium confidence">
            <a:extLst>
              <a:ext uri="{FF2B5EF4-FFF2-40B4-BE49-F238E27FC236}">
                <a16:creationId xmlns:a16="http://schemas.microsoft.com/office/drawing/2014/main" id="{F51E226C-19CA-D017-6B2D-E0906BA467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435" y="3964092"/>
            <a:ext cx="6321391" cy="2570782"/>
          </a:xfrm>
          <a:prstGeom prst="rect">
            <a:avLst/>
          </a:prstGeom>
        </p:spPr>
      </p:pic>
      <p:pic>
        <p:nvPicPr>
          <p:cNvPr id="11" name="Picture 10" descr="A graph of different colored bars&#10;&#10;Description automatically generated with medium confidence">
            <a:extLst>
              <a:ext uri="{FF2B5EF4-FFF2-40B4-BE49-F238E27FC236}">
                <a16:creationId xmlns:a16="http://schemas.microsoft.com/office/drawing/2014/main" id="{FB0ECA84-8B8D-229F-C72E-77DCECA13C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1132" y="4121235"/>
            <a:ext cx="6020868" cy="249381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062F672-286C-0F2B-4EF5-BF765EDD68FB}"/>
                  </a:ext>
                </a:extLst>
              </p:cNvPr>
              <p:cNvSpPr txBox="1"/>
              <p:nvPr/>
            </p:nvSpPr>
            <p:spPr>
              <a:xfrm>
                <a:off x="2115671" y="800059"/>
                <a:ext cx="6096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f12AV: 12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𝑚𝑙</m:t>
                    </m:r>
                  </m:oMath>
                </a14:m>
                <a:r>
                  <a:rPr lang="en-US" dirty="0"/>
                  <a:t> folate</a:t>
                </a: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062F672-286C-0F2B-4EF5-BF765EDD68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5671" y="800059"/>
                <a:ext cx="6096000" cy="369332"/>
              </a:xfrm>
              <a:prstGeom prst="rect">
                <a:avLst/>
              </a:prstGeom>
              <a:blipFill>
                <a:blip r:embed="rId6"/>
                <a:stretch>
                  <a:fillRect l="-832" t="-6452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A5EA7E0-C25E-5F68-C52D-D0FA33E5B6DC}"/>
                  </a:ext>
                </a:extLst>
              </p:cNvPr>
              <p:cNvSpPr txBox="1"/>
              <p:nvPr/>
            </p:nvSpPr>
            <p:spPr>
              <a:xfrm>
                <a:off x="7861462" y="895837"/>
                <a:ext cx="609858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f25AV: 25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𝑚𝑙</m:t>
                    </m:r>
                  </m:oMath>
                </a14:m>
                <a:r>
                  <a:rPr lang="en-US" dirty="0"/>
                  <a:t> folate</a:t>
                </a: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A5EA7E0-C25E-5F68-C52D-D0FA33E5B6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1462" y="895837"/>
                <a:ext cx="6098582" cy="369332"/>
              </a:xfrm>
              <a:prstGeom prst="rect">
                <a:avLst/>
              </a:prstGeom>
              <a:blipFill>
                <a:blip r:embed="rId7"/>
                <a:stretch>
                  <a:fillRect l="-1040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5B1C675-1261-C4D7-11DF-16C9BFF83B9A}"/>
                  </a:ext>
                </a:extLst>
              </p:cNvPr>
              <p:cNvSpPr txBox="1"/>
              <p:nvPr/>
            </p:nvSpPr>
            <p:spPr>
              <a:xfrm>
                <a:off x="2199580" y="3657578"/>
                <a:ext cx="698198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f100AV: 100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𝑚𝑙</m:t>
                    </m:r>
                  </m:oMath>
                </a14:m>
                <a:r>
                  <a:rPr lang="en-US" dirty="0"/>
                  <a:t> folate</a:t>
                </a: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5B1C675-1261-C4D7-11DF-16C9BFF83B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9580" y="3657578"/>
                <a:ext cx="6981986" cy="369332"/>
              </a:xfrm>
              <a:prstGeom prst="rect">
                <a:avLst/>
              </a:prstGeom>
              <a:blipFill>
                <a:blip r:embed="rId8"/>
                <a:stretch>
                  <a:fillRect l="-909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56AEC63-5CDD-D983-5000-221A140580B0}"/>
                  </a:ext>
                </a:extLst>
              </p:cNvPr>
              <p:cNvSpPr txBox="1"/>
              <p:nvPr/>
            </p:nvSpPr>
            <p:spPr>
              <a:xfrm>
                <a:off x="7861462" y="3780935"/>
                <a:ext cx="698198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f200AV: 200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𝑚𝑙</m:t>
                    </m:r>
                  </m:oMath>
                </a14:m>
                <a:r>
                  <a:rPr lang="en-US" dirty="0"/>
                  <a:t> folate</a:t>
                </a:r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56AEC63-5CDD-D983-5000-221A140580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1462" y="3780935"/>
                <a:ext cx="6981986" cy="369332"/>
              </a:xfrm>
              <a:prstGeom prst="rect">
                <a:avLst/>
              </a:prstGeom>
              <a:blipFill>
                <a:blip r:embed="rId9"/>
                <a:stretch>
                  <a:fillRect l="-909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934008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graph of a number of individuals&#10;&#10;Description automatically generated with medium confidence">
            <a:extLst>
              <a:ext uri="{FF2B5EF4-FFF2-40B4-BE49-F238E27FC236}">
                <a16:creationId xmlns:a16="http://schemas.microsoft.com/office/drawing/2014/main" id="{F3EA2688-AE72-6894-50FA-35B1130C9A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8866" y="1112527"/>
            <a:ext cx="6219854" cy="2877951"/>
          </a:xfrm>
        </p:spPr>
      </p:pic>
      <p:pic>
        <p:nvPicPr>
          <p:cNvPr id="7" name="Picture 6" descr="A graph of a number of people&#10;&#10;Description automatically generated with medium confidence">
            <a:extLst>
              <a:ext uri="{FF2B5EF4-FFF2-40B4-BE49-F238E27FC236}">
                <a16:creationId xmlns:a16="http://schemas.microsoft.com/office/drawing/2014/main" id="{2E9E33A4-93EC-EE32-E6E8-B49CD3FCA0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3802" y="1170535"/>
            <a:ext cx="6158198" cy="28779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654FAB8-693C-BEFB-CE8D-6927318F5B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644" y="-191467"/>
            <a:ext cx="10515600" cy="1325563"/>
          </a:xfrm>
        </p:spPr>
        <p:txBody>
          <a:bodyPr>
            <a:normAutofit/>
          </a:bodyPr>
          <a:lstStyle/>
          <a:p>
            <a:r>
              <a:rPr lang="en-US" sz="3000" b="1" dirty="0"/>
              <a:t>MTHFR: Region 3</a:t>
            </a:r>
          </a:p>
        </p:txBody>
      </p:sp>
      <p:pic>
        <p:nvPicPr>
          <p:cNvPr id="9" name="Picture 8" descr="A graph with red and green bars&#10;&#10;Description automatically generated">
            <a:extLst>
              <a:ext uri="{FF2B5EF4-FFF2-40B4-BE49-F238E27FC236}">
                <a16:creationId xmlns:a16="http://schemas.microsoft.com/office/drawing/2014/main" id="{7687777C-371C-F9CB-858F-70BC68F525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866" y="4304838"/>
            <a:ext cx="6219854" cy="2553162"/>
          </a:xfrm>
          <a:prstGeom prst="rect">
            <a:avLst/>
          </a:prstGeom>
        </p:spPr>
      </p:pic>
      <p:pic>
        <p:nvPicPr>
          <p:cNvPr id="11" name="Picture 10" descr="A graph of different colored bars&#10;&#10;Description automatically generated with medium confidence">
            <a:extLst>
              <a:ext uri="{FF2B5EF4-FFF2-40B4-BE49-F238E27FC236}">
                <a16:creationId xmlns:a16="http://schemas.microsoft.com/office/drawing/2014/main" id="{20861A7D-6639-4677-A61C-6F02BB227C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33802" y="4349352"/>
            <a:ext cx="6100891" cy="246413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FD4344A-2699-B20F-1E3D-189A79565B3C}"/>
                  </a:ext>
                </a:extLst>
              </p:cNvPr>
              <p:cNvSpPr txBox="1"/>
              <p:nvPr/>
            </p:nvSpPr>
            <p:spPr>
              <a:xfrm>
                <a:off x="2516266" y="756688"/>
                <a:ext cx="616771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f12AV: 12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𝑚𝑙</m:t>
                    </m:r>
                  </m:oMath>
                </a14:m>
                <a:r>
                  <a:rPr lang="en-US" dirty="0"/>
                  <a:t> folate</a:t>
                </a: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FD4344A-2699-B20F-1E3D-189A79565B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6266" y="756688"/>
                <a:ext cx="6167716" cy="369332"/>
              </a:xfrm>
              <a:prstGeom prst="rect">
                <a:avLst/>
              </a:prstGeom>
              <a:blipFill>
                <a:blip r:embed="rId7"/>
                <a:stretch>
                  <a:fillRect l="-1029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92E2AB7-113A-8CAE-A614-A23E1A431CA6}"/>
                  </a:ext>
                </a:extLst>
              </p:cNvPr>
              <p:cNvSpPr txBox="1"/>
              <p:nvPr/>
            </p:nvSpPr>
            <p:spPr>
              <a:xfrm>
                <a:off x="7959953" y="809278"/>
                <a:ext cx="609858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f25AV: 25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𝑚𝑙</m:t>
                    </m:r>
                  </m:oMath>
                </a14:m>
                <a:r>
                  <a:rPr lang="en-US" dirty="0"/>
                  <a:t> folate</a:t>
                </a: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92E2AB7-113A-8CAE-A614-A23E1A431C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9953" y="809278"/>
                <a:ext cx="6098582" cy="369332"/>
              </a:xfrm>
              <a:prstGeom prst="rect">
                <a:avLst/>
              </a:prstGeom>
              <a:blipFill>
                <a:blip r:embed="rId8"/>
                <a:stretch>
                  <a:fillRect l="-832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73CB2C8-64E9-A98E-6538-325B580D2D76}"/>
                  </a:ext>
                </a:extLst>
              </p:cNvPr>
              <p:cNvSpPr txBox="1"/>
              <p:nvPr/>
            </p:nvSpPr>
            <p:spPr>
              <a:xfrm>
                <a:off x="2519562" y="3993514"/>
                <a:ext cx="702848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f100AV: 100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𝑚𝑙</m:t>
                    </m:r>
                  </m:oMath>
                </a14:m>
                <a:r>
                  <a:rPr lang="en-US" dirty="0"/>
                  <a:t> folate</a:t>
                </a: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73CB2C8-64E9-A98E-6538-325B580D2D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9562" y="3993514"/>
                <a:ext cx="7028480" cy="369332"/>
              </a:xfrm>
              <a:prstGeom prst="rect">
                <a:avLst/>
              </a:prstGeom>
              <a:blipFill>
                <a:blip r:embed="rId9"/>
                <a:stretch>
                  <a:fillRect l="-722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B13C96A-8230-E314-DD3C-E9176C7BB816}"/>
                  </a:ext>
                </a:extLst>
              </p:cNvPr>
              <p:cNvSpPr txBox="1"/>
              <p:nvPr/>
            </p:nvSpPr>
            <p:spPr>
              <a:xfrm>
                <a:off x="7959953" y="4015772"/>
                <a:ext cx="702848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f200AV: 200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𝑚𝑙</m:t>
                    </m:r>
                  </m:oMath>
                </a14:m>
                <a:r>
                  <a:rPr lang="en-US" dirty="0"/>
                  <a:t> folate</a:t>
                </a:r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B13C96A-8230-E314-DD3C-E9176C7BB8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9953" y="4015772"/>
                <a:ext cx="7028480" cy="369332"/>
              </a:xfrm>
              <a:prstGeom prst="rect">
                <a:avLst/>
              </a:prstGeom>
              <a:blipFill>
                <a:blip r:embed="rId10"/>
                <a:stretch>
                  <a:fillRect l="-721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465632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54FAB8-693C-BEFB-CE8D-6927318F5B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644" y="-191467"/>
            <a:ext cx="10515600" cy="1325563"/>
          </a:xfrm>
        </p:spPr>
        <p:txBody>
          <a:bodyPr>
            <a:normAutofit/>
          </a:bodyPr>
          <a:lstStyle/>
          <a:p>
            <a:r>
              <a:rPr lang="en-US" sz="3000" b="1" dirty="0"/>
              <a:t>MTHFR: Region 4</a:t>
            </a:r>
          </a:p>
        </p:txBody>
      </p:sp>
      <p:pic>
        <p:nvPicPr>
          <p:cNvPr id="5" name="Content Placeholder 4" descr="A screenshot of a graph&#10;&#10;Description automatically generated">
            <a:extLst>
              <a:ext uri="{FF2B5EF4-FFF2-40B4-BE49-F238E27FC236}">
                <a16:creationId xmlns:a16="http://schemas.microsoft.com/office/drawing/2014/main" id="{A652B597-690E-2948-C2CD-E9D9177505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615" y="1403080"/>
            <a:ext cx="6120108" cy="2451786"/>
          </a:xfrm>
        </p:spPr>
      </p:pic>
      <p:pic>
        <p:nvPicPr>
          <p:cNvPr id="7" name="Picture 6" descr="A screenshot of a graph&#10;&#10;Description automatically generated">
            <a:extLst>
              <a:ext uri="{FF2B5EF4-FFF2-40B4-BE49-F238E27FC236}">
                <a16:creationId xmlns:a16="http://schemas.microsoft.com/office/drawing/2014/main" id="{405A174D-570E-BE19-0E37-88352C6496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5694" y="1203736"/>
            <a:ext cx="6526306" cy="2651130"/>
          </a:xfrm>
          <a:prstGeom prst="rect">
            <a:avLst/>
          </a:prstGeom>
        </p:spPr>
      </p:pic>
      <p:pic>
        <p:nvPicPr>
          <p:cNvPr id="9" name="Picture 8" descr="A screenshot of a graph&#10;&#10;Description automatically generated">
            <a:extLst>
              <a:ext uri="{FF2B5EF4-FFF2-40B4-BE49-F238E27FC236}">
                <a16:creationId xmlns:a16="http://schemas.microsoft.com/office/drawing/2014/main" id="{880A8F8D-B1B8-9077-E8C0-659E1EFFDF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69" y="4215020"/>
            <a:ext cx="6096000" cy="2514697"/>
          </a:xfrm>
          <a:prstGeom prst="rect">
            <a:avLst/>
          </a:prstGeom>
        </p:spPr>
      </p:pic>
      <p:pic>
        <p:nvPicPr>
          <p:cNvPr id="11" name="Picture 10" descr="A screenshot of a graph&#10;&#10;Description automatically generated">
            <a:extLst>
              <a:ext uri="{FF2B5EF4-FFF2-40B4-BE49-F238E27FC236}">
                <a16:creationId xmlns:a16="http://schemas.microsoft.com/office/drawing/2014/main" id="{56C1B570-67BE-B978-AF93-CF7F1E0769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4988" y="4169435"/>
            <a:ext cx="6347012" cy="256028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D88E580-C57B-51C0-DA36-CA2D7164C462}"/>
                  </a:ext>
                </a:extLst>
              </p:cNvPr>
              <p:cNvSpPr txBox="1"/>
              <p:nvPr/>
            </p:nvSpPr>
            <p:spPr>
              <a:xfrm>
                <a:off x="2205318" y="964108"/>
                <a:ext cx="616771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f12AV: 12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𝑚𝑙</m:t>
                    </m:r>
                  </m:oMath>
                </a14:m>
                <a:r>
                  <a:rPr lang="en-US" dirty="0"/>
                  <a:t> folate</a:t>
                </a: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D88E580-C57B-51C0-DA36-CA2D7164C4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5318" y="964108"/>
                <a:ext cx="6167716" cy="369332"/>
              </a:xfrm>
              <a:prstGeom prst="rect">
                <a:avLst/>
              </a:prstGeom>
              <a:blipFill>
                <a:blip r:embed="rId6"/>
                <a:stretch>
                  <a:fillRect l="-821" t="-6452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AA92840-1201-C7A4-86E2-0F38F34428A2}"/>
                  </a:ext>
                </a:extLst>
              </p:cNvPr>
              <p:cNvSpPr txBox="1"/>
              <p:nvPr/>
            </p:nvSpPr>
            <p:spPr>
              <a:xfrm>
                <a:off x="7959953" y="834404"/>
                <a:ext cx="609858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f25AV: 25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𝑚𝑙</m:t>
                    </m:r>
                  </m:oMath>
                </a14:m>
                <a:r>
                  <a:rPr lang="en-US" dirty="0"/>
                  <a:t> folate</a:t>
                </a: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AA92840-1201-C7A4-86E2-0F38F34428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9953" y="834404"/>
                <a:ext cx="6098582" cy="369332"/>
              </a:xfrm>
              <a:prstGeom prst="rect">
                <a:avLst/>
              </a:prstGeom>
              <a:blipFill>
                <a:blip r:embed="rId7"/>
                <a:stretch>
                  <a:fillRect l="-832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FBF7E70-2A48-C075-B878-5E7C06E9385D}"/>
                  </a:ext>
                </a:extLst>
              </p:cNvPr>
              <p:cNvSpPr txBox="1"/>
              <p:nvPr/>
            </p:nvSpPr>
            <p:spPr>
              <a:xfrm>
                <a:off x="7959953" y="3800103"/>
                <a:ext cx="702848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f200AV: 200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𝑚𝑙</m:t>
                    </m:r>
                  </m:oMath>
                </a14:m>
                <a:r>
                  <a:rPr lang="en-US" dirty="0"/>
                  <a:t> folate</a:t>
                </a:r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FBF7E70-2A48-C075-B878-5E7C06E938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9953" y="3800103"/>
                <a:ext cx="7028480" cy="369332"/>
              </a:xfrm>
              <a:prstGeom prst="rect">
                <a:avLst/>
              </a:prstGeom>
              <a:blipFill>
                <a:blip r:embed="rId8"/>
                <a:stretch>
                  <a:fillRect l="-721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DCEB2D3-FF74-7595-0D5A-C2E73C39DB89}"/>
                  </a:ext>
                </a:extLst>
              </p:cNvPr>
              <p:cNvSpPr txBox="1"/>
              <p:nvPr/>
            </p:nvSpPr>
            <p:spPr>
              <a:xfrm>
                <a:off x="2205318" y="3800103"/>
                <a:ext cx="753992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f100AV: 100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𝑚𝑙</m:t>
                    </m:r>
                  </m:oMath>
                </a14:m>
                <a:r>
                  <a:rPr lang="en-US" dirty="0"/>
                  <a:t> folate</a:t>
                </a:r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DCEB2D3-FF74-7595-0D5A-C2E73C39DB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5318" y="3800103"/>
                <a:ext cx="7539924" cy="369332"/>
              </a:xfrm>
              <a:prstGeom prst="rect">
                <a:avLst/>
              </a:prstGeom>
              <a:blipFill>
                <a:blip r:embed="rId9"/>
                <a:stretch>
                  <a:fillRect l="-672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5033642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ED1F12-DA20-C3C7-CBBA-A22D8CA15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300" y="-184666"/>
            <a:ext cx="10515600" cy="1325563"/>
          </a:xfrm>
        </p:spPr>
        <p:txBody>
          <a:bodyPr>
            <a:normAutofit/>
          </a:bodyPr>
          <a:lstStyle/>
          <a:p>
            <a:r>
              <a:rPr lang="en-US" sz="3000" b="1" dirty="0"/>
              <a:t>Newer Version Outperformed</a:t>
            </a:r>
          </a:p>
        </p:txBody>
      </p:sp>
      <p:pic>
        <p:nvPicPr>
          <p:cNvPr id="5" name="Content Placeholder 4" descr="A graph of a graph showing a range of different colors&#10;&#10;Description automatically generated with medium confidence">
            <a:extLst>
              <a:ext uri="{FF2B5EF4-FFF2-40B4-BE49-F238E27FC236}">
                <a16:creationId xmlns:a16="http://schemas.microsoft.com/office/drawing/2014/main" id="{549D650B-863F-E496-7EF0-21FE26DF94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8549" y="730017"/>
            <a:ext cx="5438551" cy="5397966"/>
          </a:xfrm>
        </p:spPr>
      </p:pic>
      <p:pic>
        <p:nvPicPr>
          <p:cNvPr id="7" name="Picture 6" descr="A graph of a position range&#10;&#10;Description automatically generated with medium confidence">
            <a:extLst>
              <a:ext uri="{FF2B5EF4-FFF2-40B4-BE49-F238E27FC236}">
                <a16:creationId xmlns:a16="http://schemas.microsoft.com/office/drawing/2014/main" id="{FB6A995B-C177-4444-6ED5-C7BB49DFC6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662781"/>
            <a:ext cx="5495737" cy="553243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1B67ABB-A3EE-10E7-5193-3CBC1A9C4C37}"/>
              </a:ext>
            </a:extLst>
          </p:cNvPr>
          <p:cNvSpPr txBox="1"/>
          <p:nvPr/>
        </p:nvSpPr>
        <p:spPr>
          <a:xfrm>
            <a:off x="8439890" y="360685"/>
            <a:ext cx="1659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Newer version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E20E19D-DFCC-4DFB-23A8-D1151F799E98}"/>
              </a:ext>
            </a:extLst>
          </p:cNvPr>
          <p:cNvSpPr txBox="1"/>
          <p:nvPr/>
        </p:nvSpPr>
        <p:spPr>
          <a:xfrm>
            <a:off x="259300" y="6312648"/>
            <a:ext cx="7489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Reference Set: Manually curated reference set from the paper</a:t>
            </a:r>
          </a:p>
        </p:txBody>
      </p:sp>
    </p:spTree>
    <p:extLst>
      <p:ext uri="{BB962C8B-B14F-4D97-AF65-F5344CB8AC3E}">
        <p14:creationId xmlns:p14="http://schemas.microsoft.com/office/powerpoint/2010/main" val="14839699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CD379-1DBD-8519-44F3-1FB29A5387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567" y="-297657"/>
            <a:ext cx="10515600" cy="1646009"/>
          </a:xfrm>
        </p:spPr>
        <p:txBody>
          <a:bodyPr>
            <a:normAutofit/>
          </a:bodyPr>
          <a:lstStyle/>
          <a:p>
            <a:r>
              <a:rPr lang="en-US" sz="3000" b="1" dirty="0"/>
              <a:t>MTHFR: LLR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7AD0051-B9C2-F4C8-E19D-47F96CE3AA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00800" y="1229530"/>
            <a:ext cx="4911282" cy="491128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592732A-762C-FB55-691D-D912BB6CCB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982" y="1027906"/>
            <a:ext cx="5072344" cy="507234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DD2F1F8-1C28-AA32-E4DD-AF05BD22D5CF}"/>
              </a:ext>
            </a:extLst>
          </p:cNvPr>
          <p:cNvSpPr/>
          <p:nvPr/>
        </p:nvSpPr>
        <p:spPr>
          <a:xfrm>
            <a:off x="4095199" y="1348352"/>
            <a:ext cx="910754" cy="2080648"/>
          </a:xfrm>
          <a:prstGeom prst="rect">
            <a:avLst/>
          </a:prstGeom>
          <a:solidFill>
            <a:schemeClr val="bg2">
              <a:lumMod val="1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chemeClr val="bg2">
                  <a:lumMod val="10000"/>
                </a:scheme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823381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CD379-1DBD-8519-44F3-1FB29A5387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492" y="-5717"/>
            <a:ext cx="10515600" cy="1325563"/>
          </a:xfrm>
        </p:spPr>
        <p:txBody>
          <a:bodyPr>
            <a:normAutofit/>
          </a:bodyPr>
          <a:lstStyle/>
          <a:p>
            <a:r>
              <a:rPr lang="en-US" sz="3000" b="1" dirty="0"/>
              <a:t>MTHFR: LLR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8811E5A-3437-DD99-BA4C-24F7C566FB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9908" y="1253331"/>
            <a:ext cx="4572000" cy="4572000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25E587B-5AD2-E9E4-25FA-1AA936C7D8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2167" y="1253331"/>
            <a:ext cx="4572000" cy="4572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9F1D5CD-BF58-1132-6B7A-F7BB74707E23}"/>
              </a:ext>
            </a:extLst>
          </p:cNvPr>
          <p:cNvSpPr/>
          <p:nvPr/>
        </p:nvSpPr>
        <p:spPr>
          <a:xfrm>
            <a:off x="10015551" y="1503335"/>
            <a:ext cx="755771" cy="2035995"/>
          </a:xfrm>
          <a:prstGeom prst="rect">
            <a:avLst/>
          </a:prstGeom>
          <a:solidFill>
            <a:schemeClr val="bg2">
              <a:lumMod val="1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chemeClr val="bg2">
                  <a:lumMod val="10000"/>
                </a:scheme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6184640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A6B3163-D192-AEFF-301F-B783EB7652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635" y="3429000"/>
            <a:ext cx="11002217" cy="2588741"/>
          </a:xfrm>
          <a:prstGeom prst="rect">
            <a:avLst/>
          </a:prstGeom>
        </p:spPr>
      </p:pic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1640CC27-3572-CFAA-ED2F-0328A8E3CE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972624" y="377482"/>
            <a:ext cx="9855352" cy="2820527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61F8CAB-CBF6-A66E-645F-0CC3BFC57FA9}"/>
              </a:ext>
            </a:extLst>
          </p:cNvPr>
          <p:cNvSpPr txBox="1"/>
          <p:nvPr/>
        </p:nvSpPr>
        <p:spPr>
          <a:xfrm>
            <a:off x="324465" y="1283110"/>
            <a:ext cx="657170" cy="2315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80BA3A3-77B3-1A3C-14FA-398CDDF31F15}"/>
              </a:ext>
            </a:extLst>
          </p:cNvPr>
          <p:cNvSpPr txBox="1"/>
          <p:nvPr/>
        </p:nvSpPr>
        <p:spPr>
          <a:xfrm rot="16200000">
            <a:off x="202288" y="1148746"/>
            <a:ext cx="1171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SUMO1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81B05B7-C6D9-CA2F-EC08-D00F225F9753}"/>
              </a:ext>
            </a:extLst>
          </p:cNvPr>
          <p:cNvSpPr/>
          <p:nvPr/>
        </p:nvSpPr>
        <p:spPr>
          <a:xfrm>
            <a:off x="1854613" y="377482"/>
            <a:ext cx="1691776" cy="2820527"/>
          </a:xfrm>
          <a:prstGeom prst="rect">
            <a:avLst/>
          </a:prstGeom>
          <a:noFill/>
          <a:ln w="41275" cap="flat" cmpd="sng" algn="ctr">
            <a:solidFill>
              <a:schemeClr val="accent2">
                <a:alpha val="6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 b="1" spc="5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62C533B-F477-8626-8A23-83FE0D49D6F8}"/>
              </a:ext>
            </a:extLst>
          </p:cNvPr>
          <p:cNvSpPr txBox="1"/>
          <p:nvPr/>
        </p:nvSpPr>
        <p:spPr>
          <a:xfrm rot="16200000">
            <a:off x="317188" y="4319568"/>
            <a:ext cx="10410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CALM1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A18428A-E69D-3E35-7934-8E5B0FF2E540}"/>
              </a:ext>
            </a:extLst>
          </p:cNvPr>
          <p:cNvSpPr txBox="1"/>
          <p:nvPr/>
        </p:nvSpPr>
        <p:spPr>
          <a:xfrm>
            <a:off x="1421027" y="5891757"/>
            <a:ext cx="456887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/>
              <a:t>Good candidate for imputation!</a:t>
            </a:r>
          </a:p>
        </p:txBody>
      </p:sp>
    </p:spTree>
    <p:extLst>
      <p:ext uri="{BB962C8B-B14F-4D97-AF65-F5344CB8AC3E}">
        <p14:creationId xmlns:p14="http://schemas.microsoft.com/office/powerpoint/2010/main" val="18883306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30DB0CB-0E8D-DD91-8833-44A934CABA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6263" y="1619843"/>
            <a:ext cx="11190889" cy="579739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18B527A-CAEA-D953-FAD0-96185200EC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290" y="2938158"/>
            <a:ext cx="11190862" cy="5797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95501A5-1568-2A08-A9DE-60F137D2D3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310" y="4256472"/>
            <a:ext cx="11190842" cy="5797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33C87EE-6425-7578-B3C1-A6F57C53F7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263" y="5574785"/>
            <a:ext cx="11190850" cy="57973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12E5FF1-3EA2-2DD6-D248-0BAA7E50A7D0}"/>
              </a:ext>
            </a:extLst>
          </p:cNvPr>
          <p:cNvSpPr txBox="1"/>
          <p:nvPr/>
        </p:nvSpPr>
        <p:spPr>
          <a:xfrm>
            <a:off x="3277837" y="498978"/>
            <a:ext cx="559973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/>
              <a:t>MTHFR in A222V Background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6B77C10-7E1C-FC9C-751A-109802405643}"/>
              </a:ext>
            </a:extLst>
          </p:cNvPr>
          <p:cNvSpPr txBox="1"/>
          <p:nvPr/>
        </p:nvSpPr>
        <p:spPr>
          <a:xfrm>
            <a:off x="696263" y="1250511"/>
            <a:ext cx="1257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f12AV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28EE0EF-2238-BA49-9288-95A878477D68}"/>
              </a:ext>
            </a:extLst>
          </p:cNvPr>
          <p:cNvSpPr txBox="1"/>
          <p:nvPr/>
        </p:nvSpPr>
        <p:spPr>
          <a:xfrm>
            <a:off x="696263" y="258813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f25AV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2910AC8-A2ED-2CB2-8D8A-DD97C1834154}"/>
              </a:ext>
            </a:extLst>
          </p:cNvPr>
          <p:cNvSpPr txBox="1"/>
          <p:nvPr/>
        </p:nvSpPr>
        <p:spPr>
          <a:xfrm>
            <a:off x="696263" y="391984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f100AV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6D77125-DCAF-4729-2C85-E7C4C3C95264}"/>
              </a:ext>
            </a:extLst>
          </p:cNvPr>
          <p:cNvSpPr txBox="1"/>
          <p:nvPr/>
        </p:nvSpPr>
        <p:spPr>
          <a:xfrm>
            <a:off x="696263" y="523815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f200AV</a:t>
            </a:r>
          </a:p>
        </p:txBody>
      </p:sp>
    </p:spTree>
    <p:extLst>
      <p:ext uri="{BB962C8B-B14F-4D97-AF65-F5344CB8AC3E}">
        <p14:creationId xmlns:p14="http://schemas.microsoft.com/office/powerpoint/2010/main" val="169132365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2D55FC-9AF1-3C44-0686-2F48D8C10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987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500" b="1" dirty="0"/>
              <a:t>Discussion &amp; Future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05A867-251B-243B-EC28-5438A44A40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5825" y="2141537"/>
            <a:ext cx="10515600" cy="4351338"/>
          </a:xfrm>
        </p:spPr>
        <p:txBody>
          <a:bodyPr>
            <a:normAutofit/>
          </a:bodyPr>
          <a:lstStyle/>
          <a:p>
            <a:pPr>
              <a:buClr>
                <a:schemeClr val="accent4"/>
              </a:buClr>
              <a:buFont typeface="Wingdings" pitchFamily="2" charset="2"/>
              <a:buChar char="§"/>
            </a:pPr>
            <a:r>
              <a:rPr lang="en-US" dirty="0"/>
              <a:t>SUMO1 – tie</a:t>
            </a:r>
          </a:p>
          <a:p>
            <a:pPr>
              <a:buClr>
                <a:schemeClr val="accent4"/>
              </a:buClr>
              <a:buFont typeface="Wingdings" pitchFamily="2" charset="2"/>
              <a:buChar char="§"/>
            </a:pPr>
            <a:r>
              <a:rPr lang="en-US" dirty="0"/>
              <a:t>CALM1 – newer pipeline looks better</a:t>
            </a:r>
          </a:p>
          <a:p>
            <a:pPr>
              <a:buClr>
                <a:schemeClr val="accent4"/>
              </a:buClr>
              <a:buFont typeface="Wingdings" pitchFamily="2" charset="2"/>
              <a:buChar char="§"/>
            </a:pPr>
            <a:endParaRPr lang="en-US" dirty="0"/>
          </a:p>
          <a:p>
            <a:pPr>
              <a:buClr>
                <a:schemeClr val="accent4"/>
              </a:buClr>
              <a:buFont typeface="Wingdings" pitchFamily="2" charset="2"/>
              <a:buChar char="§"/>
            </a:pPr>
            <a:r>
              <a:rPr lang="en-US" dirty="0"/>
              <a:t>Compile benchmark reference sets</a:t>
            </a:r>
          </a:p>
          <a:p>
            <a:pPr>
              <a:buClr>
                <a:schemeClr val="accent4"/>
              </a:buClr>
              <a:buFont typeface="Wingdings" pitchFamily="2" charset="2"/>
              <a:buChar char="§"/>
            </a:pPr>
            <a:r>
              <a:rPr lang="en-US" dirty="0"/>
              <a:t>Working on more genes later</a:t>
            </a:r>
          </a:p>
          <a:p>
            <a:pPr>
              <a:buClr>
                <a:schemeClr val="accent4"/>
              </a:buClr>
              <a:buFont typeface="Wingdings" pitchFamily="2" charset="2"/>
              <a:buChar char="§"/>
            </a:pPr>
            <a:r>
              <a:rPr lang="en-US" dirty="0"/>
              <a:t>Write a wiki article for these genes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2617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CE75DE0-0D42-70B0-DAF6-30D4DBEDE6E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9302" y="972185"/>
            <a:ext cx="8293395" cy="5384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CAD246B-8162-456C-F19D-80F8356695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302" y="-161062"/>
            <a:ext cx="10515600" cy="1325563"/>
          </a:xfrm>
        </p:spPr>
        <p:txBody>
          <a:bodyPr>
            <a:normAutofit/>
          </a:bodyPr>
          <a:lstStyle/>
          <a:p>
            <a:r>
              <a:rPr lang="en-US" sz="3000" b="1" dirty="0"/>
              <a:t>Multiplex Assays of Variant Effect (MAVEs)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E99CE4-6F58-170F-809B-325F661EB95B}"/>
              </a:ext>
            </a:extLst>
          </p:cNvPr>
          <p:cNvSpPr txBox="1"/>
          <p:nvPr/>
        </p:nvSpPr>
        <p:spPr>
          <a:xfrm>
            <a:off x="7797723" y="6356280"/>
            <a:ext cx="3877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Thank Jochen for making the graph!</a:t>
            </a:r>
          </a:p>
        </p:txBody>
      </p:sp>
    </p:spTree>
    <p:extLst>
      <p:ext uri="{BB962C8B-B14F-4D97-AF65-F5344CB8AC3E}">
        <p14:creationId xmlns:p14="http://schemas.microsoft.com/office/powerpoint/2010/main" val="287123292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DFFA4-6C02-8DB2-12F7-FFC07B559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20802"/>
            <a:ext cx="10515600" cy="2852737"/>
          </a:xfrm>
        </p:spPr>
        <p:txBody>
          <a:bodyPr>
            <a:normAutofit/>
          </a:bodyPr>
          <a:lstStyle/>
          <a:p>
            <a:pPr algn="ctr"/>
            <a:r>
              <a:rPr lang="en-US" sz="7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Thank you!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CD1358-F949-EF4D-1E82-AF7C4D0926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5431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FECB4-73A0-6CEF-E08F-9C673E9669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28741" y="219507"/>
            <a:ext cx="11860958" cy="1325563"/>
          </a:xfrm>
        </p:spPr>
        <p:txBody>
          <a:bodyPr>
            <a:normAutofit/>
          </a:bodyPr>
          <a:lstStyle/>
          <a:p>
            <a:pPr algn="ctr"/>
            <a:r>
              <a:rPr lang="en-US" sz="3000" b="1" dirty="0"/>
              <a:t>New &amp; Old version of MAVEs pipelines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B121A5-1F64-DD14-78A7-AB819CF804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8146" y="1545070"/>
            <a:ext cx="10515600" cy="4351338"/>
          </a:xfrm>
        </p:spPr>
        <p:txBody>
          <a:bodyPr/>
          <a:lstStyle/>
          <a:p>
            <a:pPr>
              <a:buClr>
                <a:schemeClr val="accent4"/>
              </a:buClr>
              <a:buFont typeface="Wingdings" pitchFamily="2" charset="2"/>
              <a:buChar char="§"/>
            </a:pPr>
            <a:r>
              <a:rPr lang="en-US" dirty="0">
                <a:sym typeface="Wingdings" pitchFamily="2" charset="2"/>
              </a:rPr>
              <a:t>Old version of MAVEs pipelines vs. New version of MAVEs pipelines</a:t>
            </a:r>
          </a:p>
          <a:p>
            <a:pPr>
              <a:buClr>
                <a:schemeClr val="accent4"/>
              </a:buClr>
              <a:buFont typeface="Wingdings" pitchFamily="2" charset="2"/>
              <a:buChar char="§"/>
            </a:pPr>
            <a:endParaRPr lang="en-US" dirty="0">
              <a:sym typeface="Wingdings" pitchFamily="2" charset="2"/>
            </a:endParaRPr>
          </a:p>
          <a:p>
            <a:pPr lvl="1">
              <a:buClr>
                <a:schemeClr val="accent4"/>
              </a:buClr>
              <a:buFont typeface="Wingdings" pitchFamily="2" charset="2"/>
              <a:buChar char="§"/>
            </a:pPr>
            <a:r>
              <a:rPr lang="en-US" b="1" dirty="0"/>
              <a:t>Old</a:t>
            </a:r>
            <a:r>
              <a:rPr lang="en-US" dirty="0"/>
              <a:t> – collapsing equivalent codon changes </a:t>
            </a:r>
            <a:r>
              <a:rPr lang="en-US" dirty="0">
                <a:sym typeface="Wingdings" pitchFamily="2" charset="2"/>
              </a:rPr>
              <a:t> calculate the score from combined aa changes (filter)</a:t>
            </a:r>
            <a:br>
              <a:rPr lang="en-US" dirty="0">
                <a:sym typeface="Wingdings" pitchFamily="2" charset="2"/>
              </a:rPr>
            </a:br>
            <a:endParaRPr lang="en-US" dirty="0">
              <a:sym typeface="Wingdings" pitchFamily="2" charset="2"/>
            </a:endParaRPr>
          </a:p>
          <a:p>
            <a:pPr lvl="1">
              <a:buClr>
                <a:schemeClr val="accent4"/>
              </a:buClr>
              <a:buFont typeface="Wingdings" pitchFamily="2" charset="2"/>
              <a:buChar char="§"/>
            </a:pPr>
            <a:r>
              <a:rPr lang="en-US" b="1" dirty="0">
                <a:sym typeface="Wingdings" pitchFamily="2" charset="2"/>
              </a:rPr>
              <a:t>New</a:t>
            </a:r>
            <a:r>
              <a:rPr lang="en-US" dirty="0">
                <a:sym typeface="Wingdings" pitchFamily="2" charset="2"/>
              </a:rPr>
              <a:t> – calculate score on codon changes separately -&gt; filter -&gt; merge</a:t>
            </a:r>
          </a:p>
          <a:p>
            <a:pPr lvl="2">
              <a:buClr>
                <a:schemeClr val="accent4"/>
              </a:buClr>
              <a:buFont typeface="Wingdings" pitchFamily="2" charset="2"/>
              <a:buChar char="§"/>
            </a:pPr>
            <a:r>
              <a:rPr lang="en-US" dirty="0">
                <a:sym typeface="Wingdings" pitchFamily="2" charset="2"/>
              </a:rPr>
              <a:t>Sacrifice Power for accuracy, but may have more noise potentially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03096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269971-327D-8F36-F44E-4B00BCF48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500" b="1" dirty="0"/>
              <a:t>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BA9EED-97F1-EB96-7F94-DC7AB2BC1F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1. Re-process the raw data underlying existing variant effect maps with the latest versions of their respective analysis pipelines.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2. Evaluate the performance of different versions of MAVE pipelines.</a:t>
            </a:r>
          </a:p>
        </p:txBody>
      </p:sp>
    </p:spTree>
    <p:extLst>
      <p:ext uri="{BB962C8B-B14F-4D97-AF65-F5344CB8AC3E}">
        <p14:creationId xmlns:p14="http://schemas.microsoft.com/office/powerpoint/2010/main" val="20279268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F57593-2F8B-3BEA-6A6E-1C785CCB9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248839" y="-1038666"/>
            <a:ext cx="10515600" cy="2852737"/>
          </a:xfrm>
        </p:spPr>
        <p:txBody>
          <a:bodyPr>
            <a:normAutofit/>
          </a:bodyPr>
          <a:lstStyle/>
          <a:p>
            <a:pPr algn="ctr"/>
            <a:r>
              <a:rPr lang="en-US" sz="5000" b="1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SUMO1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521EBD-F49F-75FD-E577-C158E8A10A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2274443"/>
            <a:ext cx="10515600" cy="3400220"/>
          </a:xfrm>
        </p:spPr>
        <p:txBody>
          <a:bodyPr>
            <a:normAutofit fontScale="92500" lnSpcReduction="10000"/>
          </a:bodyPr>
          <a:lstStyle/>
          <a:p>
            <a:pPr marL="457200" indent="-457200">
              <a:buAutoNum type="arabicPeriod"/>
            </a:pPr>
            <a:r>
              <a:rPr lang="en-US" sz="3000" dirty="0"/>
              <a:t>QC Results</a:t>
            </a:r>
          </a:p>
          <a:p>
            <a:pPr marL="457200" indent="-457200">
              <a:buAutoNum type="arabicPeriod"/>
            </a:pPr>
            <a:endParaRPr lang="en-US" sz="3000" dirty="0"/>
          </a:p>
          <a:p>
            <a:pPr marL="457200" indent="-457200">
              <a:buAutoNum type="arabicPeriod"/>
            </a:pPr>
            <a:r>
              <a:rPr lang="en-US" sz="3000" dirty="0"/>
              <a:t>Correlation between New Scores &amp; Old Scores</a:t>
            </a:r>
          </a:p>
          <a:p>
            <a:pPr marL="457200" indent="-457200">
              <a:buAutoNum type="arabicPeriod"/>
            </a:pPr>
            <a:endParaRPr lang="en-US" sz="3000" dirty="0"/>
          </a:p>
          <a:p>
            <a:pPr marL="457200" indent="-457200">
              <a:buAutoNum type="arabicPeriod"/>
            </a:pPr>
            <a:r>
              <a:rPr lang="en-US" sz="3000" dirty="0"/>
              <a:t>Correlation between Fitness Scores &amp; VARITY Scores</a:t>
            </a:r>
          </a:p>
          <a:p>
            <a:pPr marL="457200" indent="-457200">
              <a:buAutoNum type="arabicPeriod"/>
            </a:pPr>
            <a:endParaRPr lang="en-US" sz="3000" dirty="0"/>
          </a:p>
          <a:p>
            <a:pPr marL="457200" indent="-457200">
              <a:buAutoNum type="arabicPeriod"/>
            </a:pPr>
            <a:r>
              <a:rPr lang="en-US" sz="3000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37799154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graph of a number of classes&#10;&#10;Description automatically generated with medium confidence">
            <a:extLst>
              <a:ext uri="{FF2B5EF4-FFF2-40B4-BE49-F238E27FC236}">
                <a16:creationId xmlns:a16="http://schemas.microsoft.com/office/drawing/2014/main" id="{449940E6-0CB2-91DF-8224-D307742F7F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81597" y="1215594"/>
            <a:ext cx="11228806" cy="4806896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AC1A9F2-3D5C-919C-E472-FEEEB58FB2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456910" y="20264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2900" b="1" dirty="0">
                <a:solidFill>
                  <a:prstClr val="black"/>
                </a:solidFill>
                <a:latin typeface="Arial" panose="020B0604020202020204"/>
              </a:rPr>
              <a:t>G</a:t>
            </a:r>
            <a:r>
              <a:rPr kumimoji="0" lang="en-US" sz="29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ood</a:t>
            </a:r>
            <a:r>
              <a:rPr kumimoji="0" lang="en-US" sz="2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 Overall</a:t>
            </a:r>
            <a:r>
              <a:rPr kumimoji="0" lang="en-US" sz="2900" b="1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 </a:t>
            </a:r>
            <a:r>
              <a:rPr kumimoji="0" lang="en-US" sz="2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Coverage</a:t>
            </a:r>
            <a:endParaRPr lang="en-US" sz="29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6A55F1E-C0F2-188A-4F66-9326B3755585}"/>
              </a:ext>
            </a:extLst>
          </p:cNvPr>
          <p:cNvSpPr txBox="1"/>
          <p:nvPr/>
        </p:nvSpPr>
        <p:spPr>
          <a:xfrm>
            <a:off x="9134737" y="274912"/>
            <a:ext cx="1984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Filtered out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6A55267-6FC7-1625-EA0C-CF5B5F791A8F}"/>
              </a:ext>
            </a:extLst>
          </p:cNvPr>
          <p:cNvSpPr/>
          <p:nvPr/>
        </p:nvSpPr>
        <p:spPr>
          <a:xfrm>
            <a:off x="3096768" y="3429000"/>
            <a:ext cx="524256" cy="2213406"/>
          </a:xfrm>
          <a:prstGeom prst="rect">
            <a:avLst/>
          </a:prstGeom>
          <a:noFill/>
          <a:ln w="41275" cap="flat" cmpd="sng" algn="ctr">
            <a:solidFill>
              <a:schemeClr val="accent2">
                <a:alpha val="6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 b="1" spc="5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9267AA3-0840-DF61-877B-13B0D593B281}"/>
              </a:ext>
            </a:extLst>
          </p:cNvPr>
          <p:cNvCxnSpPr/>
          <p:nvPr/>
        </p:nvCxnSpPr>
        <p:spPr>
          <a:xfrm flipH="1" flipV="1">
            <a:off x="4011168" y="5522976"/>
            <a:ext cx="524256" cy="768096"/>
          </a:xfrm>
          <a:prstGeom prst="straightConnector1">
            <a:avLst/>
          </a:prstGeom>
          <a:ln w="41275">
            <a:solidFill>
              <a:schemeClr val="accent2">
                <a:alpha val="63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7ACB9DD-AE8F-E77D-016C-5FDBB83CE647}"/>
              </a:ext>
            </a:extLst>
          </p:cNvPr>
          <p:cNvSpPr txBox="1"/>
          <p:nvPr/>
        </p:nvSpPr>
        <p:spPr>
          <a:xfrm>
            <a:off x="4535424" y="6022490"/>
            <a:ext cx="31577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2"/>
                </a:solidFill>
              </a:rPr>
              <a:t>Possible reason: low efficiency of mutagenesis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5F52914-BCC6-0D48-9ED8-C556D92ACF7E}"/>
              </a:ext>
            </a:extLst>
          </p:cNvPr>
          <p:cNvSpPr/>
          <p:nvPr/>
        </p:nvSpPr>
        <p:spPr>
          <a:xfrm>
            <a:off x="9134737" y="683046"/>
            <a:ext cx="1298235" cy="2555913"/>
          </a:xfrm>
          <a:prstGeom prst="rect">
            <a:avLst/>
          </a:prstGeom>
          <a:noFill/>
          <a:ln w="41275" cap="flat" cmpd="sng" algn="ctr">
            <a:solidFill>
              <a:schemeClr val="accent2">
                <a:alpha val="6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 b="1" spc="5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190381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E7D9C-E406-1B39-5A52-6B667EA61C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9302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000" b="1" dirty="0"/>
              <a:t>1/3 of SUMO1 variants are subject to Frequency Filter</a:t>
            </a:r>
          </a:p>
        </p:txBody>
      </p:sp>
      <p:pic>
        <p:nvPicPr>
          <p:cNvPr id="7" name="Picture 6" descr="A graph of red and green dots&#10;&#10;Description automatically generated">
            <a:extLst>
              <a:ext uri="{FF2B5EF4-FFF2-40B4-BE49-F238E27FC236}">
                <a16:creationId xmlns:a16="http://schemas.microsoft.com/office/drawing/2014/main" id="{6009F2A4-1FD6-A0C1-2AA1-9F5ABABCCA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6534" y="1952309"/>
            <a:ext cx="5512404" cy="3745608"/>
          </a:xfrm>
          <a:prstGeom prst="rect">
            <a:avLst/>
          </a:prstGeom>
        </p:spPr>
      </p:pic>
      <p:pic>
        <p:nvPicPr>
          <p:cNvPr id="5" name="Content Placeholder 4" descr="A screenshot of a diagram&#10;&#10;Description automatically generated">
            <a:extLst>
              <a:ext uri="{FF2B5EF4-FFF2-40B4-BE49-F238E27FC236}">
                <a16:creationId xmlns:a16="http://schemas.microsoft.com/office/drawing/2014/main" id="{F62BF225-A29B-DB1F-CA64-B162AC0365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48086" y="1537526"/>
            <a:ext cx="5938448" cy="4575175"/>
          </a:xfr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71E59DE-810F-7D72-E730-E6478E6DC000}"/>
              </a:ext>
            </a:extLst>
          </p:cNvPr>
          <p:cNvCxnSpPr/>
          <p:nvPr/>
        </p:nvCxnSpPr>
        <p:spPr>
          <a:xfrm>
            <a:off x="8692308" y="1751682"/>
            <a:ext cx="0" cy="3624549"/>
          </a:xfrm>
          <a:prstGeom prst="line">
            <a:avLst/>
          </a:prstGeom>
          <a:ln w="44450">
            <a:solidFill>
              <a:srgbClr val="00B0F0">
                <a:alpha val="33000"/>
              </a:srgb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FC3B2771-A3A1-31D1-B1D0-A59F4D1FB4C7}"/>
              </a:ext>
            </a:extLst>
          </p:cNvPr>
          <p:cNvSpPr txBox="1"/>
          <p:nvPr/>
        </p:nvSpPr>
        <p:spPr>
          <a:xfrm>
            <a:off x="8243518" y="5513251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~ -4.3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AE81AFB-A8D5-60EE-318F-9B18AE6AFABD}"/>
                  </a:ext>
                </a:extLst>
              </p:cNvPr>
              <p:cNvSpPr txBox="1"/>
              <p:nvPr/>
            </p:nvSpPr>
            <p:spPr>
              <a:xfrm>
                <a:off x="7195701" y="6180198"/>
                <a:ext cx="297484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p>
                      </m:sSup>
                      <m:r>
                        <a:rPr lang="en-US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−4.3</m:t>
                          </m:r>
                        </m:sup>
                      </m:sSup>
                      <m:r>
                        <a:rPr lang="en-US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≈100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AE81AFB-A8D5-60EE-318F-9B18AE6AFA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5701" y="6180198"/>
                <a:ext cx="2974848" cy="369332"/>
              </a:xfrm>
              <a:prstGeom prst="rect">
                <a:avLst/>
              </a:prstGeom>
              <a:blipFill>
                <a:blip r:embed="rId5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0AC8478-712B-4B14-E98F-7685DDDAB629}"/>
              </a:ext>
            </a:extLst>
          </p:cNvPr>
          <p:cNvCxnSpPr/>
          <p:nvPr/>
        </p:nvCxnSpPr>
        <p:spPr>
          <a:xfrm>
            <a:off x="7327392" y="5697917"/>
            <a:ext cx="365760" cy="431483"/>
          </a:xfrm>
          <a:prstGeom prst="straightConnector1">
            <a:avLst/>
          </a:prstGeom>
          <a:ln w="2222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8C8882A-F9D1-7E4E-926E-069956DBE3BC}"/>
              </a:ext>
            </a:extLst>
          </p:cNvPr>
          <p:cNvSpPr txBox="1"/>
          <p:nvPr/>
        </p:nvSpPr>
        <p:spPr>
          <a:xfrm>
            <a:off x="6182808" y="5390736"/>
            <a:ext cx="2044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Sequencing depth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14F84B8-6E8B-BB64-BEFB-64CD153D4BE9}"/>
              </a:ext>
            </a:extLst>
          </p:cNvPr>
          <p:cNvSpPr txBox="1"/>
          <p:nvPr/>
        </p:nvSpPr>
        <p:spPr>
          <a:xfrm>
            <a:off x="5366901" y="6180198"/>
            <a:ext cx="365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Minimum read count:</a:t>
            </a:r>
          </a:p>
        </p:txBody>
      </p:sp>
    </p:spTree>
    <p:extLst>
      <p:ext uri="{BB962C8B-B14F-4D97-AF65-F5344CB8AC3E}">
        <p14:creationId xmlns:p14="http://schemas.microsoft.com/office/powerpoint/2010/main" val="24969553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{99A3B427-764F-4741-98AC-67E9E98EF061}tf10001070</Template>
  <TotalTime>5347</TotalTime>
  <Words>1009</Words>
  <Application>Microsoft Macintosh PowerPoint</Application>
  <PresentationFormat>Widescreen</PresentationFormat>
  <Paragraphs>203</Paragraphs>
  <Slides>40</Slides>
  <Notes>18</Notes>
  <HiddenSlides>13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5" baseType="lpstr">
      <vt:lpstr>Arial</vt:lpstr>
      <vt:lpstr>Calibri</vt:lpstr>
      <vt:lpstr>Cambria Math</vt:lpstr>
      <vt:lpstr>Wingdings</vt:lpstr>
      <vt:lpstr>Office Theme</vt:lpstr>
      <vt:lpstr>Systematic Analysis of Variant Effect Maps</vt:lpstr>
      <vt:lpstr>Outlines</vt:lpstr>
      <vt:lpstr>Background</vt:lpstr>
      <vt:lpstr>Multiplex Assays of Variant Effect (MAVEs)</vt:lpstr>
      <vt:lpstr>New &amp; Old version of MAVEs pipelines</vt:lpstr>
      <vt:lpstr>Objectives</vt:lpstr>
      <vt:lpstr>SUMO1</vt:lpstr>
      <vt:lpstr>Good Overall Coverage</vt:lpstr>
      <vt:lpstr>1/3 of SUMO1 variants are subject to Frequency Filter</vt:lpstr>
      <vt:lpstr>Good separation between nonsense &amp; Synonymous Variants</vt:lpstr>
      <vt:lpstr>2023 version fitness Scores has higher SE than the Old Scores </vt:lpstr>
      <vt:lpstr>High Correlation between New &amp; Old Scores</vt:lpstr>
      <vt:lpstr>PowerPoint Presentation</vt:lpstr>
      <vt:lpstr>Anti-Correlation between fitness scores and VARITY_R Score</vt:lpstr>
      <vt:lpstr>Anti-Correlation between fitness scores and VARITY_ER Score</vt:lpstr>
      <vt:lpstr>SUMO1: conclusion</vt:lpstr>
      <vt:lpstr>CALM1</vt:lpstr>
      <vt:lpstr>Low Coverage</vt:lpstr>
      <vt:lpstr>~ 2/3 of Variants were filtered out</vt:lpstr>
      <vt:lpstr>2023 version fitness Scores has higher SE than the Old Scores</vt:lpstr>
      <vt:lpstr>Good separation between the nonsense &amp; synonymous Variants</vt:lpstr>
      <vt:lpstr>Good Correlation between New &amp; Old Scores</vt:lpstr>
      <vt:lpstr>Anti-correlation between fitness score &amp; VARITY scores</vt:lpstr>
      <vt:lpstr>PowerPoint Presentation</vt:lpstr>
      <vt:lpstr>PowerPoint Presentation</vt:lpstr>
      <vt:lpstr>CALM1 Conclusion</vt:lpstr>
      <vt:lpstr>MTHFR in A222V Background</vt:lpstr>
      <vt:lpstr>~ 2/3 of Variants were filtered out</vt:lpstr>
      <vt:lpstr>Good Separation Except at the End of Region 4</vt:lpstr>
      <vt:lpstr>MTHFR: Region 1</vt:lpstr>
      <vt:lpstr>MTHFR: Region 2</vt:lpstr>
      <vt:lpstr>MTHFR: Region 3</vt:lpstr>
      <vt:lpstr>MTHFR: Region 4</vt:lpstr>
      <vt:lpstr>Newer Version Outperformed</vt:lpstr>
      <vt:lpstr>MTHFR: LLR</vt:lpstr>
      <vt:lpstr>MTHFR: LLR</vt:lpstr>
      <vt:lpstr>PowerPoint Presentation</vt:lpstr>
      <vt:lpstr>PowerPoint Presentation</vt:lpstr>
      <vt:lpstr>Discussion &amp; Future goals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Systematic Analysis of Variant Effect Maps</dc:title>
  <dc:creator>Bilin Nong</dc:creator>
  <cp:lastModifiedBy>Bilin Nong</cp:lastModifiedBy>
  <cp:revision>99</cp:revision>
  <dcterms:created xsi:type="dcterms:W3CDTF">2023-08-09T18:20:11Z</dcterms:created>
  <dcterms:modified xsi:type="dcterms:W3CDTF">2023-08-14T01:49:23Z</dcterms:modified>
</cp:coreProperties>
</file>